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56" r:id="rId2"/>
    <p:sldId id="259" r:id="rId3"/>
    <p:sldId id="260" r:id="rId4"/>
    <p:sldId id="261" r:id="rId5"/>
    <p:sldId id="286" r:id="rId6"/>
    <p:sldId id="265" r:id="rId7"/>
    <p:sldId id="264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355" r:id="rId26"/>
    <p:sldId id="285" r:id="rId27"/>
    <p:sldId id="323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615" autoAdjust="0"/>
    <p:restoredTop sz="86420" autoAdjust="0"/>
  </p:normalViewPr>
  <p:slideViewPr>
    <p:cSldViewPr>
      <p:cViewPr varScale="1">
        <p:scale>
          <a:sx n="64" d="100"/>
          <a:sy n="64" d="100"/>
        </p:scale>
        <p:origin x="-30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64" y="185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490" y="-7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45953F-5C4B-449E-960D-C130EB0B4040}" type="datetimeFigureOut">
              <a:rPr lang="en-US" smtClean="0"/>
              <a:pPr/>
              <a:t>2/12/2009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8C503C-CE0D-4EC9-8E2D-04AA1A44455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A59946D-EB91-443F-A398-E1311AE4B2EB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9946D-EB91-443F-A398-E1311AE4B2E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9946D-EB91-443F-A398-E1311AE4B2EB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9946D-EB91-443F-A398-E1311AE4B2EB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9946D-EB91-443F-A398-E1311AE4B2EB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9946D-EB91-443F-A398-E1311AE4B2EB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9946D-EB91-443F-A398-E1311AE4B2EB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9946D-EB91-443F-A398-E1311AE4B2EB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9946D-EB91-443F-A398-E1311AE4B2EB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9946D-EB91-443F-A398-E1311AE4B2EB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9946D-EB91-443F-A398-E1311AE4B2EB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9946D-EB91-443F-A398-E1311AE4B2EB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9946D-EB91-443F-A398-E1311AE4B2EB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9946D-EB91-443F-A398-E1311AE4B2EB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9946D-EB91-443F-A398-E1311AE4B2EB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9946D-EB91-443F-A398-E1311AE4B2EB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9946D-EB91-443F-A398-E1311AE4B2EB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9946D-EB91-443F-A398-E1311AE4B2EB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9946D-EB91-443F-A398-E1311AE4B2EB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9946D-EB91-443F-A398-E1311AE4B2EB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283C72-371D-4CCA-8309-315715E32D59}" type="slidenum">
              <a:rPr lang="en-US"/>
              <a:pPr/>
              <a:t>27</a:t>
            </a:fld>
            <a:endParaRPr lang="en-US" dirty="0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9946D-EB91-443F-A398-E1311AE4B2EB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9946D-EB91-443F-A398-E1311AE4B2EB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9946D-EB91-443F-A398-E1311AE4B2EB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9946D-EB91-443F-A398-E1311AE4B2EB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9946D-EB91-443F-A398-E1311AE4B2EB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9946D-EB91-443F-A398-E1311AE4B2EB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9946D-EB91-443F-A398-E1311AE4B2EB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white world copy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152400" y="-174625"/>
            <a:ext cx="9296400" cy="7185025"/>
          </a:xfrm>
          <a:prstGeom prst="rect">
            <a:avLst/>
          </a:prstGeom>
          <a:noFill/>
        </p:spPr>
      </p:pic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152400" y="6616700"/>
            <a:ext cx="8763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1" dirty="0" smtClean="0">
                <a:sym typeface="Wingdings" pitchFamily="2" charset="2"/>
              </a:rPr>
              <a:t>TMS &amp; AIME Awards Presentati</a:t>
            </a:r>
            <a:r>
              <a:rPr lang="en-US" sz="1200" b="1" i="1" dirty="0" smtClean="0">
                <a:solidFill>
                  <a:schemeClr val="tx1"/>
                </a:solidFill>
                <a:sym typeface="Wingdings" pitchFamily="2" charset="2"/>
              </a:rPr>
              <a:t>o</a:t>
            </a:r>
            <a:r>
              <a:rPr lang="en-US" sz="1200" b="1" i="1" baseline="0" dirty="0" smtClean="0">
                <a:solidFill>
                  <a:schemeClr val="tx1"/>
                </a:solidFill>
                <a:sym typeface="Wingdings" pitchFamily="2" charset="2"/>
              </a:rPr>
              <a:t>n</a:t>
            </a:r>
            <a:r>
              <a:rPr lang="en-US" sz="1200" b="1" i="0" dirty="0" smtClean="0">
                <a:solidFill>
                  <a:srgbClr val="C00000"/>
                </a:solidFill>
                <a:sym typeface="Wingdings" pitchFamily="2" charset="2"/>
              </a:rPr>
              <a:t> </a:t>
            </a:r>
            <a:r>
              <a:rPr lang="en-US" sz="1200" b="1" i="1" dirty="0" smtClean="0">
                <a:sym typeface="Wingdings" pitchFamily="2" charset="2"/>
              </a:rPr>
              <a:t> February 17, 2009</a:t>
            </a:r>
            <a:r>
              <a:rPr lang="en-US" sz="1200" b="1" i="0" dirty="0" smtClean="0">
                <a:solidFill>
                  <a:srgbClr val="CC0000"/>
                </a:solidFill>
                <a:sym typeface="Wingdings" pitchFamily="2" charset="2"/>
              </a:rPr>
              <a:t> </a:t>
            </a:r>
            <a:r>
              <a:rPr lang="en-US" sz="1200" b="1" i="0" dirty="0">
                <a:solidFill>
                  <a:srgbClr val="CC0000"/>
                </a:solidFill>
                <a:sym typeface="Wingdings" pitchFamily="2" charset="2"/>
              </a:rPr>
              <a:t></a:t>
            </a:r>
            <a:r>
              <a:rPr lang="en-US" sz="1200" b="1" i="1" dirty="0" smtClean="0">
                <a:sym typeface="Wingdings" pitchFamily="2" charset="2"/>
              </a:rPr>
              <a:t> San Francisco, California, </a:t>
            </a:r>
            <a:r>
              <a:rPr lang="en-US" sz="1200" b="1" i="1" dirty="0">
                <a:sym typeface="Wingdings" pitchFamily="2" charset="2"/>
              </a:rPr>
              <a:t>USA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M09 Official Graphic_awards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247" y="0"/>
            <a:ext cx="7211505" cy="6858000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5486400"/>
          </a:xfrm>
        </p:spPr>
        <p:txBody>
          <a:bodyPr/>
          <a:lstStyle/>
          <a:p>
            <a:r>
              <a:rPr lang="en-US" sz="4000" b="1" i="1" dirty="0" smtClean="0"/>
              <a:t>   138</a:t>
            </a:r>
            <a:r>
              <a:rPr lang="en-US" sz="4000" b="1" i="1" baseline="30000" dirty="0" smtClean="0"/>
              <a:t>th</a:t>
            </a:r>
            <a:r>
              <a:rPr lang="en-US" sz="4000" b="1" baseline="30000" dirty="0" smtClean="0">
                <a:latin typeface="Arial Black" pitchFamily="34" charset="0"/>
              </a:rPr>
              <a:t/>
            </a:r>
            <a:br>
              <a:rPr lang="en-US" sz="4000" b="1" baseline="30000" dirty="0" smtClean="0">
                <a:latin typeface="Arial Black" pitchFamily="34" charset="0"/>
              </a:rPr>
            </a:br>
            <a:r>
              <a:rPr lang="en-US" sz="4000" b="1" baseline="30000" dirty="0" smtClean="0">
                <a:latin typeface="Arial Black" pitchFamily="34" charset="0"/>
              </a:rPr>
              <a:t>    </a:t>
            </a:r>
            <a:r>
              <a:rPr lang="en-US" sz="4000" b="1" dirty="0" smtClean="0">
                <a:latin typeface="Arial Black" pitchFamily="34" charset="0"/>
              </a:rPr>
              <a:t>TMS &amp; AIME</a:t>
            </a:r>
            <a:br>
              <a:rPr lang="en-US" sz="4000" b="1" dirty="0" smtClean="0">
                <a:latin typeface="Arial Black" pitchFamily="34" charset="0"/>
              </a:rPr>
            </a:br>
            <a:r>
              <a:rPr lang="en-US" sz="4000" b="1" dirty="0" smtClean="0">
                <a:latin typeface="Arial Black" pitchFamily="34" charset="0"/>
              </a:rPr>
              <a:t>    </a:t>
            </a:r>
            <a:r>
              <a:rPr lang="en-US" sz="4000" b="1" i="1" dirty="0" smtClean="0"/>
              <a:t>Awards Presentation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600" b="1" i="1" dirty="0" smtClean="0"/>
              <a:t>February 17, 2009</a:t>
            </a:r>
            <a:br>
              <a:rPr lang="en-US" sz="3600" b="1" i="1" dirty="0" smtClean="0"/>
            </a:br>
            <a:r>
              <a:rPr lang="en-US" sz="3600" b="1" i="1" dirty="0" smtClean="0"/>
              <a:t>San Francisco, California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428625"/>
            <a:ext cx="8229600" cy="11430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i="1" dirty="0">
                <a:latin typeface="Arial Black" pitchFamily="34" charset="0"/>
              </a:rPr>
              <a:t>International </a:t>
            </a:r>
            <a:r>
              <a:rPr lang="en-US" i="1" dirty="0" smtClean="0">
                <a:latin typeface="Arial Black" pitchFamily="34" charset="0"/>
              </a:rPr>
              <a:t>Scholar</a:t>
            </a:r>
            <a:endParaRPr lang="en-US" i="1" dirty="0">
              <a:latin typeface="Arial Black" pitchFamily="34" charset="0"/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124200" y="4724400"/>
            <a:ext cx="2819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CC0000"/>
                </a:solidFill>
              </a:rPr>
              <a:t>Donald Siegel</a:t>
            </a:r>
            <a:endParaRPr lang="en-US" b="1" dirty="0">
              <a:solidFill>
                <a:srgbClr val="CC0000"/>
              </a:solidFill>
            </a:endParaRPr>
          </a:p>
          <a:p>
            <a:pPr algn="ctr"/>
            <a:r>
              <a:rPr lang="en-US" b="1" dirty="0" smtClean="0"/>
              <a:t>Ford Motor Company</a:t>
            </a:r>
            <a:endParaRPr lang="en-US" b="1" dirty="0"/>
          </a:p>
        </p:txBody>
      </p:sp>
      <p:pic>
        <p:nvPicPr>
          <p:cNvPr id="2050" name="Picture 2" descr="M:\Communications\JOM\2008 JOM\February 2008 JOM Pages\The Young Leader\6. Donald Siegel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2133600"/>
            <a:ext cx="1871663" cy="2495551"/>
          </a:xfrm>
          <a:prstGeom prst="rect">
            <a:avLst/>
          </a:prstGeom>
          <a:noFill/>
          <a:ln w="38100" cmpd="thickThin">
            <a:solidFill>
              <a:schemeClr val="tx1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428625"/>
            <a:ext cx="8229600" cy="11430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i="1" dirty="0">
                <a:latin typeface="Arial Black" pitchFamily="34" charset="0"/>
              </a:rPr>
              <a:t>Early Career Faculty</a:t>
            </a:r>
            <a:br>
              <a:rPr lang="en-US" i="1" dirty="0">
                <a:latin typeface="Arial Black" pitchFamily="34" charset="0"/>
              </a:rPr>
            </a:br>
            <a:r>
              <a:rPr lang="en-US" i="1" dirty="0">
                <a:latin typeface="Arial Black" pitchFamily="34" charset="0"/>
              </a:rPr>
              <a:t>Fellow Award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495800" y="2133600"/>
            <a:ext cx="3656013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400" b="1" i="1" dirty="0"/>
              <a:t>This award honors an assistant professor for accomplishments that have advanced the academic institution where employed, and for abilities to broaden the technological profile of TMS.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295400" y="5029200"/>
            <a:ext cx="2743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CC0000"/>
                </a:solidFill>
              </a:rPr>
              <a:t>Alejandro Strachan</a:t>
            </a:r>
            <a:endParaRPr lang="en-US" b="1" dirty="0">
              <a:solidFill>
                <a:srgbClr val="CC0000"/>
              </a:solidFill>
            </a:endParaRPr>
          </a:p>
          <a:p>
            <a:r>
              <a:rPr lang="en-US" b="1" dirty="0" smtClean="0"/>
              <a:t>Purdue University</a:t>
            </a:r>
            <a:r>
              <a:rPr lang="en-US" i="1" dirty="0" smtClean="0"/>
              <a:t> </a:t>
            </a:r>
            <a:endParaRPr lang="en-US" i="1" dirty="0"/>
          </a:p>
        </p:txBody>
      </p:sp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2133600"/>
            <a:ext cx="2286000" cy="2819401"/>
          </a:xfrm>
          <a:prstGeom prst="rect">
            <a:avLst/>
          </a:prstGeom>
          <a:noFill/>
          <a:ln w="38100" cmpd="thickThin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428625"/>
            <a:ext cx="8229600" cy="11430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i="1" dirty="0">
                <a:latin typeface="Arial Black" pitchFamily="34" charset="0"/>
              </a:rPr>
              <a:t>Robert Lansing Hardy Award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4495800" y="2590800"/>
            <a:ext cx="3276599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400" b="1" i="1" dirty="0"/>
              <a:t>This award recognizes the </a:t>
            </a:r>
            <a:r>
              <a:rPr lang="en-US" sz="2400" b="1" i="1" dirty="0" smtClean="0"/>
              <a:t>exceptional </a:t>
            </a:r>
            <a:r>
              <a:rPr lang="en-US" sz="2400" b="1" i="1" dirty="0"/>
              <a:t>promise of a young metallurgist for a successful career.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600200" y="5105400"/>
            <a:ext cx="2362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C0000"/>
                </a:solidFill>
              </a:rPr>
              <a:t>Ju Li</a:t>
            </a:r>
            <a:endParaRPr lang="en-US" b="1" dirty="0">
              <a:solidFill>
                <a:srgbClr val="CC0000"/>
              </a:solidFill>
            </a:endParaRPr>
          </a:p>
          <a:p>
            <a:r>
              <a:rPr lang="en-US" b="1" dirty="0" smtClean="0"/>
              <a:t>University of</a:t>
            </a:r>
            <a:endParaRPr lang="en-US" b="1" dirty="0"/>
          </a:p>
          <a:p>
            <a:r>
              <a:rPr lang="en-US" b="1" dirty="0" smtClean="0"/>
              <a:t>Pennsylvania</a:t>
            </a:r>
            <a:endParaRPr lang="en-US" b="1" dirty="0"/>
          </a:p>
        </p:txBody>
      </p:sp>
      <p:pic>
        <p:nvPicPr>
          <p:cNvPr id="5" name="Picture 4" descr="Li, J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2600" y="2354580"/>
            <a:ext cx="1752600" cy="2628900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428625"/>
            <a:ext cx="8229600" cy="11430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i="1" dirty="0">
                <a:latin typeface="Arial Black" pitchFamily="34" charset="0"/>
              </a:rPr>
              <a:t>Educator Award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4419600" y="1752600"/>
            <a:ext cx="4038600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400" b="1" i="1" dirty="0" smtClean="0"/>
              <a:t>For outstanding contributions to materials processing education through award-winning classroom teaching and industrial short courses, development of innovative undergraduate and graduate classes, and textbook writing.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371600" y="4724400"/>
            <a:ext cx="3657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CC0000"/>
                </a:solidFill>
              </a:rPr>
              <a:t>Jonathan A. Dantzig</a:t>
            </a:r>
            <a:endParaRPr lang="en-US" b="1" dirty="0">
              <a:solidFill>
                <a:srgbClr val="CC0000"/>
              </a:solidFill>
            </a:endParaRPr>
          </a:p>
          <a:p>
            <a:r>
              <a:rPr lang="en-US" b="1" dirty="0" smtClean="0"/>
              <a:t>University of Illinois</a:t>
            </a:r>
          </a:p>
          <a:p>
            <a:r>
              <a:rPr lang="en-US" b="1" dirty="0" smtClean="0"/>
              <a:t>at Urbana-Champaign</a:t>
            </a:r>
            <a:endParaRPr lang="en-US" b="1" dirty="0"/>
          </a:p>
        </p:txBody>
      </p:sp>
      <p:pic>
        <p:nvPicPr>
          <p:cNvPr id="1027" name="Picture 3" descr="C:\Documents and Settings\litzinger\My Documents\AM09\TMS Awards Banquet Slides\Dantzig_Jonathan_2009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676400"/>
            <a:ext cx="2027739" cy="2887663"/>
          </a:xfrm>
          <a:prstGeom prst="rect">
            <a:avLst/>
          </a:prstGeom>
          <a:noFill/>
          <a:ln w="38100" cmpd="thickThin">
            <a:solidFill>
              <a:schemeClr val="tx1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428625"/>
            <a:ext cx="8229600" cy="11430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i="1" dirty="0">
                <a:latin typeface="Arial Black" pitchFamily="34" charset="0"/>
              </a:rPr>
              <a:t>Champion H. Mathewson Award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4114800" y="2743200"/>
            <a:ext cx="3656013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400" b="1" i="1" dirty="0"/>
              <a:t>This award is presented to an author of a paper considered the most notable contribution to metallurgical science.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914400" y="4953000"/>
            <a:ext cx="2286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CC0000"/>
                </a:solidFill>
              </a:rPr>
              <a:t>Peng Li</a:t>
            </a:r>
            <a:endParaRPr lang="en-US" b="1" dirty="0">
              <a:solidFill>
                <a:srgbClr val="CC0000"/>
              </a:solidFill>
            </a:endParaRPr>
          </a:p>
          <a:p>
            <a:r>
              <a:rPr lang="en-US" b="1" dirty="0" smtClean="0"/>
              <a:t>Intel</a:t>
            </a:r>
            <a:endParaRPr lang="en-US" b="1" dirty="0"/>
          </a:p>
        </p:txBody>
      </p:sp>
      <p:pic>
        <p:nvPicPr>
          <p:cNvPr id="5" name="Picture 4" descr="Li, Pe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2362200"/>
            <a:ext cx="2167791" cy="2468880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428625"/>
            <a:ext cx="8229600" cy="11430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i="1" dirty="0">
                <a:latin typeface="Arial Black" pitchFamily="34" charset="0"/>
              </a:rPr>
              <a:t>Application to Practice Award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5715000" y="2133600"/>
            <a:ext cx="3198813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400" b="1" i="1" dirty="0" smtClean="0"/>
              <a:t>For development of a steel with exceptional properties, research into the causes of these properties, and its use in the construction of a highway bridge. </a:t>
            </a:r>
            <a:endParaRPr lang="en-US" sz="2400" b="1" i="1" dirty="0"/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81000" y="4876800"/>
            <a:ext cx="2362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C0000"/>
                </a:solidFill>
              </a:rPr>
              <a:t>Morris E. Fine</a:t>
            </a:r>
            <a:endParaRPr lang="en-US" b="1" dirty="0">
              <a:solidFill>
                <a:srgbClr val="CC0000"/>
              </a:solidFill>
            </a:endParaRPr>
          </a:p>
          <a:p>
            <a:r>
              <a:rPr lang="en-US" b="1" dirty="0" smtClean="0"/>
              <a:t>Northwestern</a:t>
            </a:r>
          </a:p>
          <a:p>
            <a:r>
              <a:rPr lang="en-US" b="1" dirty="0" smtClean="0"/>
              <a:t>University</a:t>
            </a:r>
            <a:endParaRPr lang="en-US" b="1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895600" y="4876800"/>
            <a:ext cx="2286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C0000"/>
                </a:solidFill>
              </a:rPr>
              <a:t>Semyon Vaynman</a:t>
            </a:r>
            <a:endParaRPr lang="en-US" b="1" dirty="0">
              <a:solidFill>
                <a:srgbClr val="CC0000"/>
              </a:solidFill>
            </a:endParaRPr>
          </a:p>
          <a:p>
            <a:r>
              <a:rPr lang="en-US" b="1" dirty="0" smtClean="0"/>
              <a:t>Northwestern</a:t>
            </a:r>
          </a:p>
          <a:p>
            <a:r>
              <a:rPr lang="en-US" b="1" dirty="0" smtClean="0"/>
              <a:t>University</a:t>
            </a:r>
            <a:endParaRPr lang="en-US" b="1" dirty="0"/>
          </a:p>
        </p:txBody>
      </p:sp>
      <p:pic>
        <p:nvPicPr>
          <p:cNvPr id="7" name="Picture 6" descr="Fine, Morris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2286000"/>
            <a:ext cx="1763492" cy="2468880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  <p:pic>
        <p:nvPicPr>
          <p:cNvPr id="8" name="Picture 7" descr="Vaynman, Semyon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1800" y="2286000"/>
            <a:ext cx="1763492" cy="2468880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428625"/>
            <a:ext cx="8229600" cy="11430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i="1" dirty="0">
                <a:latin typeface="Arial Black" pitchFamily="34" charset="0"/>
              </a:rPr>
              <a:t>Leadership Award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4419600" y="1981200"/>
            <a:ext cx="3656013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400" b="1" i="1" dirty="0" smtClean="0"/>
              <a:t>For international leadership crossing government and industry lines in the development of lead-free solder alloys. </a:t>
            </a:r>
            <a:endParaRPr lang="en-US" sz="2400" b="1" i="1" dirty="0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371600" y="4495800"/>
            <a:ext cx="350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CC0000"/>
                </a:solidFill>
              </a:rPr>
              <a:t>Carol A</a:t>
            </a:r>
            <a:r>
              <a:rPr lang="en-US" b="1" dirty="0">
                <a:solidFill>
                  <a:srgbClr val="CC0000"/>
                </a:solidFill>
              </a:rPr>
              <a:t>. </a:t>
            </a:r>
            <a:r>
              <a:rPr lang="en-US" b="1" dirty="0" smtClean="0">
                <a:solidFill>
                  <a:srgbClr val="CC0000"/>
                </a:solidFill>
              </a:rPr>
              <a:t>Handwerker</a:t>
            </a:r>
            <a:endParaRPr lang="en-US" b="1" dirty="0">
              <a:solidFill>
                <a:srgbClr val="CC0000"/>
              </a:solidFill>
            </a:endParaRPr>
          </a:p>
          <a:p>
            <a:r>
              <a:rPr lang="en-US" b="1" dirty="0" smtClean="0"/>
              <a:t>Purdue University</a:t>
            </a:r>
            <a:endParaRPr lang="en-US" b="1" dirty="0"/>
          </a:p>
        </p:txBody>
      </p:sp>
      <p:pic>
        <p:nvPicPr>
          <p:cNvPr id="2051" name="Picture 3" descr="S:\Communications\GRAPHICS\ARTWORK\Photos\Award Recipients\Handwerker_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600200"/>
            <a:ext cx="2022367" cy="2828754"/>
          </a:xfrm>
          <a:prstGeom prst="rect">
            <a:avLst/>
          </a:prstGeom>
          <a:noFill/>
          <a:ln w="38100" cmpd="thickThin">
            <a:solidFill>
              <a:schemeClr val="tx1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428625"/>
            <a:ext cx="8229600" cy="11430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i="1" dirty="0">
                <a:latin typeface="Arial Black" pitchFamily="34" charset="0"/>
              </a:rPr>
              <a:t>John Bardeen Award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4419600" y="1752600"/>
            <a:ext cx="3656013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400" b="1" i="1" dirty="0" smtClean="0"/>
              <a:t>For outstanding and creative contributions to science and technology of silicon carbide and group III nitrides.</a:t>
            </a:r>
            <a:endParaRPr lang="en-US" sz="2400" b="1" i="1" dirty="0"/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447800" y="4419600"/>
            <a:ext cx="3505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CC0000"/>
                </a:solidFill>
              </a:rPr>
              <a:t>Robert F. Davis</a:t>
            </a:r>
            <a:endParaRPr lang="en-US" b="1" dirty="0">
              <a:solidFill>
                <a:srgbClr val="CC0000"/>
              </a:solidFill>
            </a:endParaRPr>
          </a:p>
          <a:p>
            <a:r>
              <a:rPr lang="en-US" b="1" dirty="0" smtClean="0"/>
              <a:t>Carnegie Mellon</a:t>
            </a:r>
          </a:p>
          <a:p>
            <a:r>
              <a:rPr lang="en-US" b="1" dirty="0" smtClean="0"/>
              <a:t>University</a:t>
            </a:r>
            <a:endParaRPr lang="en-US" b="1" dirty="0"/>
          </a:p>
        </p:txBody>
      </p:sp>
      <p:pic>
        <p:nvPicPr>
          <p:cNvPr id="5" name="Picture 4" descr="Davis, Robert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1828800"/>
            <a:ext cx="1642829" cy="2468880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428625"/>
            <a:ext cx="8229600" cy="11430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i="1" dirty="0">
                <a:latin typeface="Arial Black" pitchFamily="34" charset="0"/>
              </a:rPr>
              <a:t>Bruce Chalmers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i="1" dirty="0">
                <a:latin typeface="Arial Black" pitchFamily="34" charset="0"/>
              </a:rPr>
              <a:t>Award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4495800" y="1600200"/>
            <a:ext cx="3656013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400" b="1" i="1" dirty="0" smtClean="0"/>
              <a:t>For </a:t>
            </a:r>
            <a:r>
              <a:rPr lang="en-US" sz="2400" b="1" i="1" dirty="0"/>
              <a:t>his </a:t>
            </a:r>
            <a:r>
              <a:rPr lang="en-US" sz="2400" b="1" i="1" dirty="0" smtClean="0"/>
              <a:t>seminal contributions to microsegregation and back diffusion during dendritic solidification, in-situ composites and peritectic solidification, and computer modeling of solidification processing.</a:t>
            </a:r>
            <a:endParaRPr lang="en-US" sz="2400" b="1" i="1" dirty="0"/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371600" y="4648200"/>
            <a:ext cx="3505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CC0000"/>
                </a:solidFill>
              </a:rPr>
              <a:t>Harold D. Brody</a:t>
            </a:r>
            <a:endParaRPr lang="en-US" b="1" dirty="0">
              <a:solidFill>
                <a:srgbClr val="CC0000"/>
              </a:solidFill>
            </a:endParaRPr>
          </a:p>
          <a:p>
            <a:r>
              <a:rPr lang="en-US" b="1" dirty="0" smtClean="0"/>
              <a:t>University of</a:t>
            </a:r>
          </a:p>
          <a:p>
            <a:r>
              <a:rPr lang="en-US" b="1" dirty="0" smtClean="0"/>
              <a:t>Connecticut</a:t>
            </a:r>
            <a:endParaRPr lang="en-US" b="1" dirty="0"/>
          </a:p>
        </p:txBody>
      </p:sp>
      <p:pic>
        <p:nvPicPr>
          <p:cNvPr id="32771" name="Picture 3" descr="C:\Documents and Settings\litzinger\My Documents\AM09\TMS Awards Banquet Slides\Brody_Harold_D-2009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1752600"/>
            <a:ext cx="2176463" cy="2821772"/>
          </a:xfrm>
          <a:prstGeom prst="rect">
            <a:avLst/>
          </a:prstGeom>
          <a:noFill/>
          <a:ln w="38100" cmpd="thickThin">
            <a:solidFill>
              <a:schemeClr val="tx1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428625"/>
            <a:ext cx="8229600" cy="11430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i="1" dirty="0">
                <a:latin typeface="Arial Black" pitchFamily="34" charset="0"/>
              </a:rPr>
              <a:t>William Hume-Rothery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i="1" dirty="0">
                <a:latin typeface="Arial Black" pitchFamily="34" charset="0"/>
              </a:rPr>
              <a:t>Award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419600" y="2667000"/>
            <a:ext cx="3656013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400" b="1" i="1" dirty="0" smtClean="0"/>
              <a:t>This </a:t>
            </a:r>
            <a:r>
              <a:rPr lang="en-US" sz="2400" b="1" i="1" dirty="0"/>
              <a:t>award recognizes outstanding scholarly contributions to the science of alloys.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7800" y="48768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CC0000"/>
                </a:solidFill>
              </a:rPr>
              <a:t>John H. Perepezko</a:t>
            </a:r>
          </a:p>
          <a:p>
            <a:r>
              <a:rPr lang="en-US" b="1" dirty="0" smtClean="0"/>
              <a:t>University of</a:t>
            </a:r>
          </a:p>
          <a:p>
            <a:r>
              <a:rPr lang="en-US" b="1" dirty="0" smtClean="0"/>
              <a:t>Wisconsin-Madison</a:t>
            </a:r>
            <a:endParaRPr lang="en-US" dirty="0"/>
          </a:p>
        </p:txBody>
      </p:sp>
      <p:pic>
        <p:nvPicPr>
          <p:cNvPr id="6" name="Picture 5" descr="Perepezko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286000"/>
            <a:ext cx="1637917" cy="2468880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428624"/>
            <a:ext cx="8229600" cy="1628775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i="1" dirty="0">
                <a:latin typeface="Arial Black" pitchFamily="34" charset="0"/>
              </a:rPr>
              <a:t>Conferring of </a:t>
            </a:r>
            <a:r>
              <a:rPr lang="en-US" i="1" dirty="0" smtClean="0">
                <a:latin typeface="Arial Black" pitchFamily="34" charset="0"/>
              </a:rPr>
              <a:t>AIME Honorary Membership</a:t>
            </a:r>
            <a:r>
              <a:rPr lang="en-US" i="1" dirty="0">
                <a:solidFill>
                  <a:srgbClr val="00B0F0"/>
                </a:solidFill>
              </a:rPr>
              <a:t/>
            </a:r>
            <a:br>
              <a:rPr lang="en-US" i="1" dirty="0">
                <a:solidFill>
                  <a:srgbClr val="00B0F0"/>
                </a:solidFill>
              </a:rPr>
            </a:br>
            <a:r>
              <a:rPr lang="en-US" i="1" dirty="0"/>
              <a:t/>
            </a:r>
            <a:br>
              <a:rPr lang="en-US" i="1" dirty="0"/>
            </a:b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sz="3600" b="1" dirty="0" smtClean="0">
                <a:solidFill>
                  <a:srgbClr val="CC0000"/>
                </a:solidFill>
              </a:rPr>
              <a:t>Michael Karmis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 smtClean="0"/>
              <a:t>2008 </a:t>
            </a:r>
            <a:r>
              <a:rPr lang="en-US" sz="3600" b="1" dirty="0"/>
              <a:t>AIME President</a:t>
            </a:r>
          </a:p>
        </p:txBody>
      </p:sp>
      <p:pic>
        <p:nvPicPr>
          <p:cNvPr id="2050" name="Picture 2" descr="M:\Exchange\Images for Shirley\AIME Pre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905000"/>
            <a:ext cx="2133600" cy="3186895"/>
          </a:xfrm>
          <a:prstGeom prst="rect">
            <a:avLst/>
          </a:prstGeom>
          <a:noFill/>
          <a:ln w="38100" cmpd="thickThin">
            <a:solidFill>
              <a:schemeClr val="tx1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8229600" cy="11430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i="1" dirty="0">
                <a:latin typeface="Arial Black" pitchFamily="34" charset="0"/>
              </a:rPr>
              <a:t>Institute of Metals Lecturer and Robert Franklin Mehl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i="1" dirty="0">
                <a:latin typeface="Arial Black" pitchFamily="34" charset="0"/>
              </a:rPr>
              <a:t>Award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4495800" y="3201988"/>
            <a:ext cx="3656013" cy="365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400" b="1" i="1" dirty="0"/>
              <a:t>This award recognizes an outstanding scientific leader.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219200" y="5410200"/>
            <a:ext cx="3505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CC0000"/>
                </a:solidFill>
              </a:rPr>
              <a:t>Herbert Gleiter</a:t>
            </a:r>
            <a:endParaRPr lang="en-US" b="1" dirty="0">
              <a:solidFill>
                <a:srgbClr val="CC0000"/>
              </a:solidFill>
            </a:endParaRPr>
          </a:p>
          <a:p>
            <a:r>
              <a:rPr lang="en-US" b="1" dirty="0" smtClean="0"/>
              <a:t>Institute of Nanotechnology,</a:t>
            </a:r>
          </a:p>
          <a:p>
            <a:r>
              <a:rPr lang="en-US" b="1" dirty="0" smtClean="0"/>
              <a:t>Research Center Karlsruhe</a:t>
            </a:r>
            <a:endParaRPr lang="en-US" b="1" dirty="0"/>
          </a:p>
        </p:txBody>
      </p:sp>
      <p:pic>
        <p:nvPicPr>
          <p:cNvPr id="28673" name="Picture 1" descr="M:\Exchange\Headshots\F-J\Gleiter, Herbert_2009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2438400"/>
            <a:ext cx="1828800" cy="2798489"/>
          </a:xfrm>
          <a:prstGeom prst="rect">
            <a:avLst/>
          </a:prstGeom>
          <a:noFill/>
          <a:ln w="38100" cmpd="thickThin">
            <a:solidFill>
              <a:schemeClr val="tx1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428625"/>
            <a:ext cx="8229600" cy="11430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i="1" dirty="0">
                <a:latin typeface="Arial Black" pitchFamily="34" charset="0"/>
              </a:rPr>
              <a:t>Fellow—Class of </a:t>
            </a:r>
            <a:r>
              <a:rPr lang="en-US" i="1" dirty="0" smtClean="0">
                <a:latin typeface="Arial Black" pitchFamily="34" charset="0"/>
              </a:rPr>
              <a:t>2009</a:t>
            </a:r>
            <a:endParaRPr lang="en-US" i="1" dirty="0">
              <a:latin typeface="Arial Black" pitchFamily="34" charset="0"/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4495800" y="1752600"/>
            <a:ext cx="3656013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400" b="1" i="1" dirty="0" smtClean="0"/>
              <a:t>For his major contributions to the field of mechanical behavior of materials and his mentoring of students for over 35 years.</a:t>
            </a:r>
            <a:endParaRPr lang="en-US" sz="2400" b="1" i="1" dirty="0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371600" y="4495800"/>
            <a:ext cx="350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CC0000"/>
                </a:solidFill>
              </a:rPr>
              <a:t>William W. Gerberich</a:t>
            </a:r>
            <a:endParaRPr lang="en-US" b="1" dirty="0">
              <a:solidFill>
                <a:srgbClr val="CC0000"/>
              </a:solidFill>
            </a:endParaRPr>
          </a:p>
          <a:p>
            <a:r>
              <a:rPr lang="en-US" b="1" dirty="0"/>
              <a:t>University of </a:t>
            </a:r>
            <a:r>
              <a:rPr lang="en-US" b="1" dirty="0" smtClean="0"/>
              <a:t>Minnesota</a:t>
            </a:r>
            <a:endParaRPr lang="en-US" b="1" dirty="0"/>
          </a:p>
        </p:txBody>
      </p:sp>
      <p:pic>
        <p:nvPicPr>
          <p:cNvPr id="26625" name="Picture 1" descr="C:\Documents and Settings\litzinger\My Documents\AM09\TMS Awards Banquet Slides\Gerberich, William W_2009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676400"/>
            <a:ext cx="1994522" cy="2711449"/>
          </a:xfrm>
          <a:prstGeom prst="rect">
            <a:avLst/>
          </a:prstGeom>
          <a:noFill/>
          <a:ln w="38100" cmpd="thickThin">
            <a:solidFill>
              <a:schemeClr val="tx1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428625"/>
            <a:ext cx="8229600" cy="11430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i="1" dirty="0">
                <a:latin typeface="Arial Black" pitchFamily="34" charset="0"/>
              </a:rPr>
              <a:t>Fellow—Class of </a:t>
            </a:r>
            <a:r>
              <a:rPr lang="en-US" i="1" dirty="0" smtClean="0">
                <a:latin typeface="Arial Black" pitchFamily="34" charset="0"/>
              </a:rPr>
              <a:t>2009</a:t>
            </a:r>
            <a:endParaRPr lang="en-US" i="1" dirty="0">
              <a:latin typeface="Arial Black" pitchFamily="34" charset="0"/>
            </a:endParaRP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4419600" y="1524000"/>
            <a:ext cx="3886200" cy="380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400" b="1" i="1" dirty="0" smtClean="0"/>
              <a:t>For outstanding contributions to the advancement of solidification science and application to alloying, grain refining, and casting of commercial aluminum, copper, and steel alloys.</a:t>
            </a:r>
            <a:endParaRPr lang="en-US" sz="2400" b="1" i="1" dirty="0"/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447800" y="4572000"/>
            <a:ext cx="350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CC0000"/>
                </a:solidFill>
              </a:rPr>
              <a:t>Douglas A. Granger</a:t>
            </a:r>
            <a:endParaRPr lang="en-US" b="1" dirty="0">
              <a:solidFill>
                <a:srgbClr val="CC0000"/>
              </a:solidFill>
            </a:endParaRPr>
          </a:p>
          <a:p>
            <a:r>
              <a:rPr lang="en-US" b="1" dirty="0" smtClean="0"/>
              <a:t>Retired, Gras Inc.</a:t>
            </a:r>
            <a:endParaRPr lang="en-US" b="1" dirty="0"/>
          </a:p>
        </p:txBody>
      </p:sp>
      <p:pic>
        <p:nvPicPr>
          <p:cNvPr id="24577" name="Picture 1" descr="M:\Exchange\Headshots\F-J\Granger, Douglas A_2009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1600200"/>
            <a:ext cx="1902646" cy="2832100"/>
          </a:xfrm>
          <a:prstGeom prst="rect">
            <a:avLst/>
          </a:prstGeom>
          <a:noFill/>
          <a:ln w="38100" cmpd="thickThin">
            <a:solidFill>
              <a:schemeClr val="tx1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428625"/>
            <a:ext cx="8229600" cy="11430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i="1" dirty="0">
                <a:latin typeface="Arial Black" pitchFamily="34" charset="0"/>
              </a:rPr>
              <a:t>Fellow—Class of </a:t>
            </a:r>
            <a:r>
              <a:rPr lang="en-US" i="1" dirty="0" smtClean="0">
                <a:latin typeface="Arial Black" pitchFamily="34" charset="0"/>
              </a:rPr>
              <a:t>2009</a:t>
            </a:r>
            <a:endParaRPr lang="en-US" i="1" dirty="0">
              <a:latin typeface="Arial Black" pitchFamily="34" charset="0"/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4495800" y="1981200"/>
            <a:ext cx="3886200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400" b="1" i="1" dirty="0" smtClean="0"/>
              <a:t>For outstanding scientific contributions in the field of atom probe field ion microscopy and the application of this technique to pioneering research in metallurgy.</a:t>
            </a:r>
            <a:endParaRPr lang="en-US" sz="2400" b="1" i="1" dirty="0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325880" y="4495800"/>
            <a:ext cx="3505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CC0000"/>
                </a:solidFill>
              </a:rPr>
              <a:t>Michael Miller</a:t>
            </a:r>
            <a:endParaRPr lang="en-US" b="1" dirty="0">
              <a:solidFill>
                <a:srgbClr val="CC0000"/>
              </a:solidFill>
            </a:endParaRPr>
          </a:p>
          <a:p>
            <a:r>
              <a:rPr lang="en-US" b="1" dirty="0" smtClean="0"/>
              <a:t>Oak Ridge</a:t>
            </a:r>
          </a:p>
          <a:p>
            <a:r>
              <a:rPr lang="en-US" b="1" dirty="0" smtClean="0"/>
              <a:t>National Laboratory</a:t>
            </a:r>
            <a:endParaRPr lang="en-US" b="1" dirty="0"/>
          </a:p>
        </p:txBody>
      </p:sp>
      <p:pic>
        <p:nvPicPr>
          <p:cNvPr id="5" name="Picture 4" descr="M.K.Mill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7800" y="1905000"/>
            <a:ext cx="1763492" cy="2468880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428625"/>
            <a:ext cx="8229600" cy="11430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i="1" dirty="0">
                <a:latin typeface="Arial Black" pitchFamily="34" charset="0"/>
              </a:rPr>
              <a:t>Fellow—Class of </a:t>
            </a:r>
            <a:r>
              <a:rPr lang="en-US" i="1" dirty="0" smtClean="0">
                <a:latin typeface="Arial Black" pitchFamily="34" charset="0"/>
              </a:rPr>
              <a:t>2009</a:t>
            </a:r>
            <a:endParaRPr lang="en-US" i="1" dirty="0">
              <a:latin typeface="Arial Black" pitchFamily="34" charset="0"/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4267200" y="1752600"/>
            <a:ext cx="3656013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400" b="1" i="1" dirty="0" smtClean="0"/>
              <a:t>For seminal contributions in the understanding of high-temperature alloys, and for distinguished leadership in materials education and the materials profession.</a:t>
            </a:r>
            <a:endParaRPr lang="en-US" sz="2400" b="1" i="1" dirty="0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371600" y="4495800"/>
            <a:ext cx="3810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CC0000"/>
                </a:solidFill>
              </a:rPr>
              <a:t>Tresa M. Pollock</a:t>
            </a:r>
            <a:endParaRPr lang="en-US" b="1" dirty="0">
              <a:solidFill>
                <a:srgbClr val="CC0000"/>
              </a:solidFill>
            </a:endParaRPr>
          </a:p>
          <a:p>
            <a:r>
              <a:rPr lang="en-US" b="1" dirty="0" smtClean="0"/>
              <a:t>University of Michigan</a:t>
            </a:r>
            <a:endParaRPr lang="en-US" b="1" dirty="0"/>
          </a:p>
        </p:txBody>
      </p:sp>
      <p:pic>
        <p:nvPicPr>
          <p:cNvPr id="5" name="Picture 4" descr="Pollock(0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1905000"/>
            <a:ext cx="1763492" cy="2468880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428625"/>
            <a:ext cx="8229600" cy="11430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i="1" dirty="0">
                <a:latin typeface="Arial Black" pitchFamily="34" charset="0"/>
              </a:rPr>
              <a:t>Fellow—Class of </a:t>
            </a:r>
            <a:r>
              <a:rPr lang="en-US" i="1" dirty="0" smtClean="0">
                <a:latin typeface="Arial Black" pitchFamily="34" charset="0"/>
              </a:rPr>
              <a:t>2009</a:t>
            </a:r>
            <a:endParaRPr lang="en-US" i="1" dirty="0">
              <a:latin typeface="Arial Black" pitchFamily="34" charset="0"/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4267200" y="1752600"/>
            <a:ext cx="3962400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400" b="1" i="1" dirty="0" smtClean="0"/>
              <a:t>For his many outstanding contributions to the extractive and process metallurgy community in research and education, and for his exceptional service to TMS.</a:t>
            </a:r>
            <a:endParaRPr lang="en-US" sz="2400" b="1" i="1" dirty="0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371600" y="4495800"/>
            <a:ext cx="3810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CC0000"/>
                </a:solidFill>
              </a:rPr>
              <a:t>Hong Yong Sohn</a:t>
            </a:r>
            <a:endParaRPr lang="en-US" b="1" dirty="0">
              <a:solidFill>
                <a:srgbClr val="CC0000"/>
              </a:solidFill>
            </a:endParaRPr>
          </a:p>
          <a:p>
            <a:r>
              <a:rPr lang="en-US" b="1" dirty="0" smtClean="0"/>
              <a:t>University of Utah</a:t>
            </a:r>
            <a:endParaRPr lang="en-US" b="1" dirty="0"/>
          </a:p>
        </p:txBody>
      </p:sp>
      <p:pic>
        <p:nvPicPr>
          <p:cNvPr id="5" name="Picture 4" descr="sohn,hong yo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1905000"/>
            <a:ext cx="1740353" cy="2468880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428624"/>
            <a:ext cx="8229600" cy="1400175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i="1" dirty="0" smtClean="0">
                <a:latin typeface="Arial Black" pitchFamily="34" charset="0"/>
              </a:rPr>
              <a:t>2009</a:t>
            </a:r>
            <a:r>
              <a:rPr lang="en-US" i="1" dirty="0">
                <a:latin typeface="Arial Black" pitchFamily="34" charset="0"/>
              </a:rPr>
              <a:t/>
            </a:r>
            <a:br>
              <a:rPr lang="en-US" i="1" dirty="0">
                <a:latin typeface="Arial Black" pitchFamily="34" charset="0"/>
              </a:rPr>
            </a:br>
            <a:r>
              <a:rPr lang="en-US" i="1" dirty="0">
                <a:latin typeface="Arial Black" pitchFamily="34" charset="0"/>
              </a:rPr>
              <a:t>TMS President</a:t>
            </a:r>
            <a:r>
              <a:rPr lang="en-US" b="1" i="1" dirty="0"/>
              <a:t/>
            </a:r>
            <a:br>
              <a:rPr lang="en-US" b="1" i="1" dirty="0"/>
            </a:br>
            <a:r>
              <a:rPr lang="en-US" b="1" i="1" dirty="0"/>
              <a:t/>
            </a:r>
            <a:br>
              <a:rPr lang="en-US" b="1" i="1" dirty="0"/>
            </a:br>
            <a:endParaRPr lang="en-US" sz="3600" b="1" dirty="0">
              <a:solidFill>
                <a:srgbClr val="CC0000"/>
              </a:solidFill>
            </a:endParaRP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905000" y="5105400"/>
            <a:ext cx="5029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rgbClr val="CC0000"/>
                </a:solidFill>
              </a:rPr>
              <a:t>Ray Peterson</a:t>
            </a:r>
            <a:endParaRPr lang="en-US" sz="3200" b="1" dirty="0">
              <a:solidFill>
                <a:srgbClr val="CC0000"/>
              </a:solidFill>
            </a:endParaRPr>
          </a:p>
        </p:txBody>
      </p:sp>
      <p:pic>
        <p:nvPicPr>
          <p:cNvPr id="4" name="Picture 3" descr="Peterson_Ray_May07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2209800"/>
            <a:ext cx="1828800" cy="2743200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i="1" dirty="0">
                <a:latin typeface="Arial Black" pitchFamily="34" charset="0"/>
              </a:rPr>
              <a:t>Thank You!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53400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buFontTx/>
              <a:buNone/>
            </a:pPr>
            <a:r>
              <a:rPr lang="en-US" sz="3600" b="1" i="1" dirty="0"/>
              <a:t>We hope to see you next year in</a:t>
            </a:r>
          </a:p>
          <a:p>
            <a:pPr algn="ctr">
              <a:buFontTx/>
              <a:buNone/>
            </a:pPr>
            <a:r>
              <a:rPr lang="en-US" sz="3600" b="1" i="1" dirty="0" smtClean="0"/>
              <a:t>Seattle, Washington!</a:t>
            </a:r>
            <a:endParaRPr lang="en-US" sz="3600" b="1" i="1" dirty="0"/>
          </a:p>
          <a:p>
            <a:pPr>
              <a:buFontTx/>
              <a:buNone/>
            </a:pPr>
            <a:endParaRPr lang="en-US" b="1" i="1" dirty="0"/>
          </a:p>
          <a:p>
            <a:pPr algn="ctr">
              <a:buFontTx/>
              <a:buNone/>
            </a:pPr>
            <a:r>
              <a:rPr lang="en-US" sz="3600" b="1" dirty="0" smtClean="0"/>
              <a:t>139</a:t>
            </a:r>
            <a:r>
              <a:rPr lang="en-US" sz="3600" b="1" baseline="30000" dirty="0" smtClean="0"/>
              <a:t>th</a:t>
            </a:r>
            <a:r>
              <a:rPr lang="en-US" sz="3600" b="1" dirty="0" smtClean="0"/>
              <a:t> </a:t>
            </a:r>
            <a:r>
              <a:rPr lang="en-US" sz="3600" b="1" dirty="0">
                <a:solidFill>
                  <a:srgbClr val="CC0000"/>
                </a:solidFill>
              </a:rPr>
              <a:t>TMS</a:t>
            </a:r>
            <a:r>
              <a:rPr lang="en-US" sz="3600" b="1" dirty="0"/>
              <a:t> Annual Meeting &amp; Exhibition</a:t>
            </a:r>
          </a:p>
          <a:p>
            <a:pPr algn="ctr">
              <a:buFontTx/>
              <a:buNone/>
            </a:pPr>
            <a:r>
              <a:rPr lang="en-US" sz="3600" b="1" dirty="0"/>
              <a:t>February </a:t>
            </a:r>
            <a:r>
              <a:rPr lang="en-US" sz="3600" b="1" dirty="0" smtClean="0"/>
              <a:t>14-18, 2010</a:t>
            </a:r>
            <a:endParaRPr lang="en-US" sz="3600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428625"/>
            <a:ext cx="8229600" cy="11430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i="1" dirty="0">
                <a:latin typeface="Arial Black" pitchFamily="34" charset="0"/>
              </a:rPr>
              <a:t>AIME Honorary Member</a:t>
            </a:r>
            <a:endParaRPr lang="en-US" sz="3600" dirty="0">
              <a:latin typeface="Arial Black" pitchFamily="34" charset="0"/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4343400" y="1600200"/>
            <a:ext cx="3810000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sz="2400" b="1" i="1" dirty="0" smtClean="0"/>
              <a:t>For his pioneering contributions to the field of hydrometallurgy, his service to professional societies, and his distinguished achievements in research and education.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371600" y="4343400"/>
            <a:ext cx="2438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CC0000"/>
                </a:solidFill>
              </a:rPr>
              <a:t>Milton Wadsworth</a:t>
            </a:r>
            <a:r>
              <a:rPr lang="en-US" dirty="0">
                <a:solidFill>
                  <a:schemeClr val="tx2"/>
                </a:solidFill>
              </a:rPr>
              <a:t/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b="1" dirty="0" smtClean="0">
                <a:solidFill>
                  <a:schemeClr val="tx2"/>
                </a:solidFill>
              </a:rPr>
              <a:t>University of Utah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1026" name="Picture 2" descr="C:\Documents and Settings\litzinger\My Documents\AM09\TMS Awards Banquet Slides\Milton E Wadswor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676400"/>
            <a:ext cx="1857375" cy="2597401"/>
          </a:xfrm>
          <a:prstGeom prst="rect">
            <a:avLst/>
          </a:prstGeom>
          <a:noFill/>
          <a:ln w="38100" cmpd="thickThin">
            <a:solidFill>
              <a:schemeClr val="tx1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428625"/>
            <a:ext cx="8229600" cy="11430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i="1" dirty="0" smtClean="0">
                <a:latin typeface="Arial Black" pitchFamily="34" charset="0"/>
              </a:rPr>
              <a:t>ACTA Materialia Materials and Society </a:t>
            </a:r>
            <a:r>
              <a:rPr lang="en-US" i="1" dirty="0">
                <a:latin typeface="Arial Black" pitchFamily="34" charset="0"/>
              </a:rPr>
              <a:t>Award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4495800" y="2514600"/>
            <a:ext cx="3656013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400" b="1" i="1" dirty="0" smtClean="0"/>
              <a:t>For outstanding contributions concerning the interactions between materials and society.</a:t>
            </a:r>
            <a:endParaRPr lang="en-US" sz="2400" b="1" i="1" dirty="0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524000" y="4876800"/>
            <a:ext cx="2743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CC0000"/>
                </a:solidFill>
              </a:rPr>
              <a:t>Carolyn Hansson</a:t>
            </a:r>
            <a:r>
              <a:rPr lang="en-US" b="1" dirty="0" smtClean="0"/>
              <a:t> </a:t>
            </a:r>
            <a:endParaRPr lang="en-US" b="1" dirty="0"/>
          </a:p>
          <a:p>
            <a:r>
              <a:rPr lang="en-US" b="1" dirty="0" smtClean="0"/>
              <a:t>University of Waterloo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5" name="Picture 4" descr="Carolyn Hansson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286000"/>
            <a:ext cx="1763492" cy="2468880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428625"/>
            <a:ext cx="8229600" cy="11430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i="1" dirty="0" smtClean="0">
                <a:latin typeface="Arial Black" pitchFamily="34" charset="0"/>
              </a:rPr>
              <a:t>ACTA Materialia</a:t>
            </a:r>
            <a:br>
              <a:rPr lang="en-US" i="1" dirty="0" smtClean="0">
                <a:latin typeface="Arial Black" pitchFamily="34" charset="0"/>
              </a:rPr>
            </a:br>
            <a:r>
              <a:rPr lang="en-US" i="1" dirty="0" smtClean="0">
                <a:latin typeface="Arial Black" pitchFamily="34" charset="0"/>
              </a:rPr>
              <a:t>Gold Medal </a:t>
            </a:r>
            <a:r>
              <a:rPr lang="en-US" i="1" dirty="0">
                <a:latin typeface="Arial Black" pitchFamily="34" charset="0"/>
              </a:rPr>
              <a:t>Award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4191000" y="2514600"/>
            <a:ext cx="365601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sz="2400" b="1" i="1" dirty="0" smtClean="0"/>
              <a:t>This international award recognizes an outstanding contributor to materials science.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371600" y="5105400"/>
            <a:ext cx="2895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CC0000"/>
                </a:solidFill>
              </a:rPr>
              <a:t>Y. Austin Chang</a:t>
            </a:r>
            <a:r>
              <a:rPr lang="en-US" b="1" dirty="0" smtClean="0"/>
              <a:t> </a:t>
            </a:r>
            <a:endParaRPr lang="en-US" b="1" dirty="0"/>
          </a:p>
          <a:p>
            <a:r>
              <a:rPr lang="en-US" b="1" dirty="0" smtClean="0"/>
              <a:t>University of Wisconsin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1026" name="Picture 2" descr="C:\Documents and Settings\litzinger\My Documents\AM09\TMS Awards Banquet Slides\Sohn, H.Y._20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981200"/>
            <a:ext cx="2005058" cy="3051175"/>
          </a:xfrm>
          <a:prstGeom prst="rect">
            <a:avLst/>
          </a:prstGeom>
          <a:noFill/>
          <a:ln w="38100" cmpd="thickThin">
            <a:solidFill>
              <a:schemeClr val="tx1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428625"/>
            <a:ext cx="8229600" cy="11430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i="1" dirty="0">
                <a:latin typeface="Arial Black" pitchFamily="34" charset="0"/>
              </a:rPr>
              <a:t>Conferring of TMS Honors and Awards</a:t>
            </a:r>
            <a:r>
              <a:rPr lang="en-US" b="1" i="1" dirty="0"/>
              <a:t/>
            </a:r>
            <a:br>
              <a:rPr lang="en-US" b="1" i="1" dirty="0"/>
            </a:br>
            <a:r>
              <a:rPr lang="en-US" b="1" i="1" dirty="0"/>
              <a:t/>
            </a:r>
            <a:br>
              <a:rPr lang="en-US" b="1" i="1" dirty="0"/>
            </a:br>
            <a:r>
              <a:rPr lang="en-US" sz="3600" b="1" dirty="0" smtClean="0">
                <a:solidFill>
                  <a:srgbClr val="CC0000"/>
                </a:solidFill>
              </a:rPr>
              <a:t>Diran Apelian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 smtClean="0"/>
              <a:t>2008 </a:t>
            </a:r>
            <a:r>
              <a:rPr lang="en-US" sz="3600" b="1" dirty="0"/>
              <a:t>TMS President</a:t>
            </a:r>
            <a:br>
              <a:rPr lang="en-US" sz="3600" b="1" dirty="0"/>
            </a:b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 smtClean="0">
                <a:solidFill>
                  <a:srgbClr val="CC0000"/>
                </a:solidFill>
              </a:rPr>
              <a:t>Ray Peterson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 smtClean="0"/>
              <a:t>2009 </a:t>
            </a:r>
            <a:r>
              <a:rPr lang="en-US" sz="3600" b="1" dirty="0"/>
              <a:t>TMS President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029200" y="2667000"/>
            <a:ext cx="2423160" cy="242316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428625"/>
            <a:ext cx="8229600" cy="11430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i="1" dirty="0">
                <a:latin typeface="Arial Black" pitchFamily="34" charset="0"/>
              </a:rPr>
              <a:t>Graduate Outstanding Student Paper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1752600" y="2133600"/>
            <a:ext cx="182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i="1" dirty="0"/>
              <a:t>First Place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5105400" y="2133600"/>
            <a:ext cx="2362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i="1" dirty="0"/>
              <a:t>Second Place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295400" y="5334000"/>
            <a:ext cx="2667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C0000"/>
                </a:solidFill>
              </a:rPr>
              <a:t>Nan Li</a:t>
            </a:r>
            <a:endParaRPr lang="en-US" b="1" dirty="0">
              <a:solidFill>
                <a:srgbClr val="CC0000"/>
              </a:solidFill>
            </a:endParaRPr>
          </a:p>
          <a:p>
            <a:pPr algn="ctr"/>
            <a:r>
              <a:rPr lang="en-US" b="1" dirty="0" smtClean="0"/>
              <a:t>Texas A&amp;M University</a:t>
            </a:r>
            <a:endParaRPr lang="en-US" b="1" dirty="0"/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4876800" y="3352800"/>
            <a:ext cx="2743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C0000"/>
                </a:solidFill>
              </a:rPr>
              <a:t>Hsiao-Yun Chen</a:t>
            </a:r>
            <a:endParaRPr lang="en-US" b="1" dirty="0">
              <a:solidFill>
                <a:srgbClr val="CC0000"/>
              </a:solidFill>
            </a:endParaRPr>
          </a:p>
          <a:p>
            <a:pPr algn="ctr"/>
            <a:r>
              <a:rPr lang="en-US" b="1" dirty="0" smtClean="0"/>
              <a:t>National Chiao University</a:t>
            </a:r>
            <a:endParaRPr lang="en-US" b="1" dirty="0"/>
          </a:p>
        </p:txBody>
      </p:sp>
      <p:pic>
        <p:nvPicPr>
          <p:cNvPr id="2" name="Picture 2" descr="M:\Exchange\Headshots\K-O\Li, Nan_2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743200"/>
            <a:ext cx="2422525" cy="2420401"/>
          </a:xfrm>
          <a:prstGeom prst="rect">
            <a:avLst/>
          </a:prstGeom>
          <a:noFill/>
          <a:ln w="38100" cmpd="thickThin">
            <a:solidFill>
              <a:schemeClr val="tx1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428625"/>
            <a:ext cx="8229600" cy="11430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i="1" dirty="0">
                <a:latin typeface="Arial Black" pitchFamily="34" charset="0"/>
              </a:rPr>
              <a:t>TMS J. Keith Brimacombe Presidential Scholarship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3124200" y="4800600"/>
            <a:ext cx="2590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CC0000"/>
                </a:solidFill>
              </a:rPr>
              <a:t>Whitney Patterson</a:t>
            </a:r>
            <a:endParaRPr lang="en-US" b="1" dirty="0">
              <a:solidFill>
                <a:srgbClr val="CC0000"/>
              </a:solidFill>
            </a:endParaRPr>
          </a:p>
          <a:p>
            <a:pPr algn="ctr"/>
            <a:r>
              <a:rPr lang="en-US" b="1" dirty="0" smtClean="0"/>
              <a:t>Washington State University</a:t>
            </a:r>
            <a:endParaRPr lang="en-US" b="1" dirty="0"/>
          </a:p>
        </p:txBody>
      </p:sp>
      <p:pic>
        <p:nvPicPr>
          <p:cNvPr id="4" name="Picture 3" descr="Whitney Patterson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2286000"/>
            <a:ext cx="1975104" cy="2468880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428625"/>
            <a:ext cx="8229600" cy="11430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i="1" dirty="0">
                <a:latin typeface="Arial Black" pitchFamily="34" charset="0"/>
              </a:rPr>
              <a:t>TMS Foundation</a:t>
            </a:r>
            <a:br>
              <a:rPr lang="en-US" i="1" dirty="0">
                <a:latin typeface="Arial Black" pitchFamily="34" charset="0"/>
              </a:rPr>
            </a:br>
            <a:r>
              <a:rPr lang="en-US" i="1" dirty="0">
                <a:latin typeface="Arial Black" pitchFamily="34" charset="0"/>
              </a:rPr>
              <a:t>Shri Ram Arora Award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4495800" y="2286000"/>
            <a:ext cx="3656013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400" b="1" i="1" dirty="0"/>
              <a:t>This award recognizes, encourages and supports the quest for knowledge within the materials science and engineering community.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066800" y="4876800"/>
            <a:ext cx="2743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CC0000"/>
                </a:solidFill>
              </a:rPr>
              <a:t>Sumatra Mandal</a:t>
            </a:r>
            <a:endParaRPr lang="en-US" b="1" dirty="0">
              <a:solidFill>
                <a:srgbClr val="CC0000"/>
              </a:solidFill>
            </a:endParaRPr>
          </a:p>
          <a:p>
            <a:pPr algn="ctr"/>
            <a:r>
              <a:rPr lang="en-US" b="1" dirty="0" smtClean="0"/>
              <a:t>Indira Ghandi Centre for Atomic Research</a:t>
            </a:r>
            <a:endParaRPr lang="en-US" b="1" dirty="0"/>
          </a:p>
        </p:txBody>
      </p:sp>
      <p:pic>
        <p:nvPicPr>
          <p:cNvPr id="5" name="Picture 4" descr="Maddal, Sumat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2362200"/>
            <a:ext cx="3066614" cy="2468880"/>
          </a:xfrm>
          <a:prstGeom prst="rect">
            <a:avLst/>
          </a:prstGeom>
          <a:ln w="38100" cmpd="thickThin">
            <a:solidFill>
              <a:schemeClr val="tx1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1976</TotalTime>
  <Words>681</Words>
  <Application>Microsoft Office PowerPoint</Application>
  <PresentationFormat>On-screen Show (4:3)</PresentationFormat>
  <Paragraphs>137</Paragraphs>
  <Slides>27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Default Design</vt:lpstr>
      <vt:lpstr>   138th     TMS &amp; AIME     Awards Presentation   February 17, 2009 San Francisco, California </vt:lpstr>
      <vt:lpstr>Conferring of AIME Honorary Membership      Michael Karmis 2008 AIME President</vt:lpstr>
      <vt:lpstr>AIME Honorary Member</vt:lpstr>
      <vt:lpstr>ACTA Materialia Materials and Society Award</vt:lpstr>
      <vt:lpstr>ACTA Materialia Gold Medal Award</vt:lpstr>
      <vt:lpstr>Conferring of TMS Honors and Awards  Diran Apelian 2008 TMS President  Ray Peterson 2009 TMS President</vt:lpstr>
      <vt:lpstr>Graduate Outstanding Student Paper</vt:lpstr>
      <vt:lpstr>TMS J. Keith Brimacombe Presidential Scholarship</vt:lpstr>
      <vt:lpstr>TMS Foundation Shri Ram Arora Award</vt:lpstr>
      <vt:lpstr>International Scholar</vt:lpstr>
      <vt:lpstr>Early Career Faculty Fellow Award</vt:lpstr>
      <vt:lpstr>Robert Lansing Hardy Award</vt:lpstr>
      <vt:lpstr>Educator Award</vt:lpstr>
      <vt:lpstr>Champion H. Mathewson Award</vt:lpstr>
      <vt:lpstr>Application to Practice Award</vt:lpstr>
      <vt:lpstr>Leadership Award</vt:lpstr>
      <vt:lpstr>John Bardeen Award</vt:lpstr>
      <vt:lpstr>Bruce Chalmers Award</vt:lpstr>
      <vt:lpstr>William Hume-Rothery Award</vt:lpstr>
      <vt:lpstr>Institute of Metals Lecturer and Robert Franklin Mehl Award</vt:lpstr>
      <vt:lpstr>Fellow—Class of 2009</vt:lpstr>
      <vt:lpstr>Fellow—Class of 2009</vt:lpstr>
      <vt:lpstr>Fellow—Class of 2009</vt:lpstr>
      <vt:lpstr>Fellow—Class of 2009</vt:lpstr>
      <vt:lpstr>Fellow—Class of 2009</vt:lpstr>
      <vt:lpstr>2009 TMS President  </vt:lpstr>
      <vt:lpstr>Thank You!</vt:lpstr>
    </vt:vector>
  </TitlesOfParts>
  <Company>The Minerals, Metals &amp; Materials Society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drasel</dc:creator>
  <cp:lastModifiedBy>TMS</cp:lastModifiedBy>
  <cp:revision>329</cp:revision>
  <dcterms:created xsi:type="dcterms:W3CDTF">2008-02-19T19:34:16Z</dcterms:created>
  <dcterms:modified xsi:type="dcterms:W3CDTF">2009-02-12T20:41:10Z</dcterms:modified>
</cp:coreProperties>
</file>