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6633"/>
    <a:srgbClr val="339A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2" autoAdjust="0"/>
    <p:restoredTop sz="94660"/>
  </p:normalViewPr>
  <p:slideViewPr>
    <p:cSldViewPr snapToGrid="0">
      <p:cViewPr varScale="1">
        <p:scale>
          <a:sx n="69" d="100"/>
          <a:sy n="69" d="100"/>
        </p:scale>
        <p:origin x="63" y="5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786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55C18D-5CE7-4E35-93C9-7EF710B7B962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2CA430-E723-4588-9B91-E61F3450A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308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3BBC71-2143-4768-B969-B1FA9A0B1C52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BC64E2-35AB-407E-9610-4CBF61CDD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515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E46BA-6531-484B-B0CD-754D84E9FC7C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B5FA-F1FA-4CDF-9770-E57C289A2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225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E46BA-6531-484B-B0CD-754D84E9FC7C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B5FA-F1FA-4CDF-9770-E57C289A2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510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E46BA-6531-484B-B0CD-754D84E9FC7C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B5FA-F1FA-4CDF-9770-E57C289A2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341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E46BA-6531-484B-B0CD-754D84E9FC7C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B5FA-F1FA-4CDF-9770-E57C289A239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AAEECFE4-A10C-4017-9808-526FB2ECB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7F0459FE-7F7F-4A56-B2E9-684BE9C585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078"/>
            <a:ext cx="12192000" cy="1709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602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E46BA-6531-484B-B0CD-754D84E9FC7C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B5FA-F1FA-4CDF-9770-E57C289A2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731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E46BA-6531-484B-B0CD-754D84E9FC7C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B5FA-F1FA-4CDF-9770-E57C289A2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054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E46BA-6531-484B-B0CD-754D84E9FC7C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B5FA-F1FA-4CDF-9770-E57C289A2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231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E46BA-6531-484B-B0CD-754D84E9FC7C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B5FA-F1FA-4CDF-9770-E57C289A2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875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E46BA-6531-484B-B0CD-754D84E9FC7C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B5FA-F1FA-4CDF-9770-E57C289A2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2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E46BA-6531-484B-B0CD-754D84E9FC7C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B5FA-F1FA-4CDF-9770-E57C289A2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261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E46BA-6531-484B-B0CD-754D84E9FC7C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B5FA-F1FA-4CDF-9770-E57C289A2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511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" y="-12278"/>
            <a:ext cx="12179809" cy="1709447"/>
          </a:xfrm>
          <a:prstGeom prst="rect">
            <a:avLst/>
          </a:prstGeom>
          <a:ln>
            <a:noFill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E46BA-6531-484B-B0CD-754D84E9FC7C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2B5FA-F1FA-4CDF-9770-E57C289A239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BD91A62E-6B28-4D32-AF6B-3FC689EA9471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078"/>
            <a:ext cx="12192000" cy="1709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467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5067" y="1910863"/>
            <a:ext cx="10524066" cy="4549204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dirty="0"/>
              <a:t>The </a:t>
            </a:r>
            <a:r>
              <a:rPr lang="en-US" b="1" dirty="0">
                <a:solidFill>
                  <a:srgbClr val="002060"/>
                </a:solidFill>
              </a:rPr>
              <a:t>12th International Conference on Magnesium Alloys and their Applications </a:t>
            </a:r>
            <a:r>
              <a:rPr lang="en-US" dirty="0"/>
              <a:t>is the longest running meeting dedicated to the development of magnesium alloys.</a:t>
            </a:r>
          </a:p>
          <a:p>
            <a:pPr marL="0" indent="0">
              <a:buNone/>
            </a:pPr>
            <a:r>
              <a:rPr lang="en-US" sz="2000" i="1" dirty="0"/>
              <a:t>The conference program includes, but is not limited to, the following technical topics: </a:t>
            </a:r>
          </a:p>
          <a:p>
            <a:pPr lvl="0"/>
            <a:r>
              <a:rPr lang="en-US" sz="2000" dirty="0"/>
              <a:t>Primary Production</a:t>
            </a:r>
          </a:p>
          <a:p>
            <a:pPr lvl="0"/>
            <a:r>
              <a:rPr lang="en-US" sz="2000" dirty="0"/>
              <a:t>Alloy Development</a:t>
            </a:r>
          </a:p>
          <a:p>
            <a:pPr lvl="0"/>
            <a:r>
              <a:rPr lang="en-US" sz="2000" dirty="0"/>
              <a:t>Solidification and Thermo-Mechanical Processing</a:t>
            </a:r>
          </a:p>
          <a:p>
            <a:pPr lvl="0"/>
            <a:r>
              <a:rPr lang="en-US" sz="2000" dirty="0"/>
              <a:t>Manufacturing Process Development, including Joining and Additive Manufacturing</a:t>
            </a:r>
          </a:p>
          <a:p>
            <a:pPr lvl="0"/>
            <a:r>
              <a:rPr lang="en-US" sz="2000" dirty="0"/>
              <a:t>Corrosion and Protection</a:t>
            </a:r>
          </a:p>
          <a:p>
            <a:pPr lvl="0"/>
            <a:r>
              <a:rPr lang="en-US" sz="2000" dirty="0"/>
              <a:t>Modeling and Simulation</a:t>
            </a:r>
          </a:p>
          <a:p>
            <a:pPr lvl="0"/>
            <a:r>
              <a:rPr lang="en-US" sz="2000" dirty="0"/>
              <a:t>Structural, Functional, Biomedical, and Energy Applications</a:t>
            </a:r>
          </a:p>
          <a:p>
            <a:pPr lvl="0"/>
            <a:r>
              <a:rPr lang="en-US" sz="2000" dirty="0"/>
              <a:t>Advanced Characterization</a:t>
            </a:r>
          </a:p>
          <a:p>
            <a:pPr lvl="0"/>
            <a:r>
              <a:rPr lang="en-US" sz="2000" dirty="0"/>
              <a:t>Recycling and Environmental Issues</a:t>
            </a:r>
          </a:p>
          <a:p>
            <a:r>
              <a:rPr lang="en-US" sz="2000" dirty="0"/>
              <a:t>Also, Magnesium-Based Compounds and Composites</a:t>
            </a:r>
          </a:p>
          <a:p>
            <a:pPr marL="0" lvl="0" indent="0" algn="ctr">
              <a:buNone/>
            </a:pPr>
            <a:r>
              <a:rPr lang="en-US" dirty="0"/>
              <a:t>Register Today at </a:t>
            </a:r>
            <a:r>
              <a:rPr lang="en-US" b="1" dirty="0">
                <a:solidFill>
                  <a:srgbClr val="002060"/>
                </a:solidFill>
              </a:rPr>
              <a:t>www.tms.org/Mg2021</a:t>
            </a:r>
          </a:p>
          <a:p>
            <a:pPr lvl="0" algn="ctr"/>
            <a:endParaRPr lang="en-US" sz="2200" dirty="0"/>
          </a:p>
          <a:p>
            <a:pPr marL="0" indent="0">
              <a:buNone/>
            </a:pPr>
            <a:endParaRPr lang="en-US" sz="2200" b="1" dirty="0"/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4" name="Rectangle 3"/>
          <p:cNvSpPr/>
          <p:nvPr/>
        </p:nvSpPr>
        <p:spPr>
          <a:xfrm>
            <a:off x="8110297" y="334979"/>
            <a:ext cx="3132667" cy="10552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400" dirty="0">
                <a:solidFill>
                  <a:schemeClr val="bg1"/>
                </a:solidFill>
              </a:rPr>
              <a:t>Discount Registration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Deadline: </a:t>
            </a:r>
          </a:p>
          <a:p>
            <a:pPr algn="ctr">
              <a:lnSpc>
                <a:spcPts val="2500"/>
              </a:lnSpc>
            </a:pPr>
            <a:r>
              <a:rPr lang="en-US" sz="2400" b="1" dirty="0">
                <a:solidFill>
                  <a:schemeClr val="bg1"/>
                </a:solidFill>
              </a:rPr>
              <a:t>April 30, 2021</a:t>
            </a:r>
          </a:p>
        </p:txBody>
      </p:sp>
    </p:spTree>
    <p:extLst>
      <p:ext uri="{BB962C8B-B14F-4D97-AF65-F5344CB8AC3E}">
        <p14:creationId xmlns:p14="http://schemas.microsoft.com/office/powerpoint/2010/main" val="1150668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2798</TotalTime>
  <Words>102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Kaitlin McMahon</dc:creator>
  <cp:lastModifiedBy>Ann Ritchie</cp:lastModifiedBy>
  <cp:revision>23</cp:revision>
  <dcterms:created xsi:type="dcterms:W3CDTF">2017-10-24T23:48:48Z</dcterms:created>
  <dcterms:modified xsi:type="dcterms:W3CDTF">2021-03-29T20:07:36Z</dcterms:modified>
</cp:coreProperties>
</file>