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Lst>
  <p:sldSz cx="9144000" cy="6858000" type="screen4x3"/>
  <p:notesSz cx="6858000" cy="9144000"/>
  <p:embeddedFontLst>
    <p:embeddedFont>
      <p:font typeface="Raleway" panose="020B0604020202020204" charset="0"/>
      <p:regular r:id="rId22"/>
      <p:bold r:id="rId23"/>
      <p:italic r:id="rId24"/>
      <p:boldItalic r:id="rId25"/>
    </p:embeddedFont>
    <p:embeddedFont>
      <p:font typeface="Helvetica" panose="020B060402020202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 Demmler" initials="BD" lastIdx="1" clrIdx="0">
    <p:extLst>
      <p:ext uri="{19B8F6BF-5375-455C-9EA6-DF929625EA0E}">
        <p15:presenceInfo xmlns:p15="http://schemas.microsoft.com/office/powerpoint/2012/main" userId="S-1-5-21-1123561945-839522115-725345543-2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235" autoAdjust="0"/>
  </p:normalViewPr>
  <p:slideViewPr>
    <p:cSldViewPr snapToGrid="0">
      <p:cViewPr varScale="1">
        <p:scale>
          <a:sx n="98" d="100"/>
          <a:sy n="98" d="100"/>
        </p:scale>
        <p:origin x="19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2675915510561"/>
          <c:y val="0.20281188895103958"/>
          <c:w val="0.77872870057909427"/>
          <c:h val="0.71489847922015215"/>
        </c:manualLayout>
      </c:layout>
      <c:pieChart>
        <c:varyColors val="1"/>
        <c:ser>
          <c:idx val="1"/>
          <c:order val="0"/>
          <c:tx>
            <c:strRef>
              <c:f>'BOD Info 2'!$O$1</c:f>
              <c:strCache>
                <c:ptCount val="1"/>
                <c:pt idx="0">
                  <c:v>Percentage</c:v>
                </c:pt>
              </c:strCache>
            </c:strRef>
          </c:tx>
          <c:dLbls>
            <c:dLbl>
              <c:idx val="0"/>
              <c:layout>
                <c:manualLayout>
                  <c:x val="-7.561275994346861E-2"/>
                  <c:y val="-0.35114458518772113"/>
                </c:manualLayout>
              </c:layout>
              <c:spPr>
                <a:noFill/>
                <a:ln>
                  <a:noFill/>
                </a:ln>
                <a:effectLst/>
              </c:spPr>
              <c:txPr>
                <a:bodyPr wrap="square" lIns="38100" tIns="19050" rIns="38100" bIns="19050" anchor="ctr">
                  <a:noAutofit/>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146337477046136"/>
                      <c:h val="0.12730104389125271"/>
                    </c:manualLayout>
                  </c15:layout>
                </c:ext>
              </c:extLst>
            </c:dLbl>
            <c:dLbl>
              <c:idx val="6"/>
              <c:layout>
                <c:manualLayout>
                  <c:x val="6.1050518309976737E-3"/>
                  <c:y val="9.9937899779633816E-3"/>
                </c:manualLayout>
              </c:layout>
              <c:spPr>
                <a:noFill/>
                <a:ln>
                  <a:noFill/>
                </a:ln>
                <a:effectLst/>
              </c:spPr>
              <c:txPr>
                <a:bodyPr wrap="square" lIns="38100" tIns="19050" rIns="38100" bIns="19050" anchor="ctr">
                  <a:noAutofit/>
                </a:bodyPr>
                <a:lstStyle/>
                <a:p>
                  <a:pPr>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195254439348928"/>
                      <c:h val="9.1414225395738583E-2"/>
                    </c:manualLayout>
                  </c15:layout>
                </c:ext>
              </c:extLst>
            </c:dLbl>
            <c:dLbl>
              <c:idx val="7"/>
              <c:layout>
                <c:manualLayout>
                  <c:x val="0"/>
                  <c:y val="-1.4571948998178551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3632780658515248"/>
                      <c:h val="3.6927843036013944E-2"/>
                    </c:manualLayout>
                  </c15:layout>
                </c:ext>
              </c:extLst>
            </c:dLbl>
            <c:dLbl>
              <c:idx val="8"/>
              <c:layout>
                <c:manualLayout>
                  <c:x val="0"/>
                  <c:y val="-3.1572556162720145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97018970189702"/>
                      <c:h val="3.6927843036013944E-2"/>
                    </c:manualLayout>
                  </c15:layout>
                </c:ext>
              </c:extLst>
            </c:dLbl>
            <c:dLbl>
              <c:idx val="9"/>
              <c:layout>
                <c:manualLayout>
                  <c:x val="-2.4841628113209743E-17"/>
                  <c:y val="-3.157255616272011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018970189701896"/>
                      <c:h val="3.6927843036013944E-2"/>
                    </c:manualLayout>
                  </c15:layout>
                </c:ext>
              </c:extLst>
            </c:dLbl>
            <c:spPr>
              <a:noFill/>
              <a:ln>
                <a:noFill/>
              </a:ln>
              <a:effectLst/>
            </c:spPr>
            <c:dLblPos val="outEnd"/>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'BOD Info 2'!$M$2:$M$11</c:f>
              <c:strCache>
                <c:ptCount val="10"/>
                <c:pt idx="0">
                  <c:v>United States</c:v>
                </c:pt>
                <c:pt idx="1">
                  <c:v>Japan</c:v>
                </c:pt>
                <c:pt idx="2">
                  <c:v>Canada</c:v>
                </c:pt>
                <c:pt idx="3">
                  <c:v>China</c:v>
                </c:pt>
                <c:pt idx="4">
                  <c:v>Germany</c:v>
                </c:pt>
                <c:pt idx="5">
                  <c:v>India</c:v>
                </c:pt>
                <c:pt idx="6">
                  <c:v>United Kingdom</c:v>
                </c:pt>
                <c:pt idx="7">
                  <c:v>France</c:v>
                </c:pt>
                <c:pt idx="8">
                  <c:v>Australia</c:v>
                </c:pt>
                <c:pt idx="9">
                  <c:v>Other</c:v>
                </c:pt>
              </c:strCache>
            </c:strRef>
          </c:cat>
          <c:val>
            <c:numRef>
              <c:f>'BOD Info 2'!$O$2:$O$11</c:f>
              <c:numCache>
                <c:formatCode>0%</c:formatCode>
                <c:ptCount val="10"/>
                <c:pt idx="0">
                  <c:v>0.58297427862645257</c:v>
                </c:pt>
                <c:pt idx="1">
                  <c:v>4.8309178743961352E-2</c:v>
                </c:pt>
                <c:pt idx="2">
                  <c:v>4.5697871784828308E-2</c:v>
                </c:pt>
                <c:pt idx="3">
                  <c:v>3.5644339992166083E-2</c:v>
                </c:pt>
                <c:pt idx="4">
                  <c:v>3.5252643948296122E-2</c:v>
                </c:pt>
                <c:pt idx="5">
                  <c:v>2.8332680506593551E-2</c:v>
                </c:pt>
                <c:pt idx="6">
                  <c:v>2.4285154719937328E-2</c:v>
                </c:pt>
                <c:pt idx="7">
                  <c:v>2.1282151716934327E-2</c:v>
                </c:pt>
                <c:pt idx="8">
                  <c:v>1.9976498237367801E-2</c:v>
                </c:pt>
                <c:pt idx="9">
                  <c:v>0.1582452017234626</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0.93502</cdr:y>
    </cdr:from>
    <cdr:to>
      <cdr:x>0.39731</cdr:x>
      <cdr:y>0.97463</cdr:y>
    </cdr:to>
    <cdr:sp macro="" textlink="">
      <cdr:nvSpPr>
        <cdr:cNvPr id="2" name="TextBox 1"/>
        <cdr:cNvSpPr txBox="1"/>
      </cdr:nvSpPr>
      <cdr:spPr>
        <a:xfrm xmlns:a="http://schemas.openxmlformats.org/drawingml/2006/main">
          <a:off x="0" y="4212576"/>
          <a:ext cx="1839213" cy="1784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a:t>Last</a:t>
          </a:r>
          <a:r>
            <a:rPr lang="en-US" sz="800" baseline="0"/>
            <a:t> Updated: 01/25/2017</a:t>
          </a:r>
          <a:endParaRPr lang="en-US" sz="8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3E41F-046F-4458-8AE3-0A9CB446EE29}" type="datetimeFigureOut">
              <a:rPr lang="en-US" smtClean="0"/>
              <a:t>2/15/2017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23F1C-C9DC-4490-BD22-421E089A0477}" type="slidenum">
              <a:rPr lang="en-US" smtClean="0"/>
              <a:t>‹#›</a:t>
            </a:fld>
            <a:endParaRPr lang="en-US"/>
          </a:p>
        </p:txBody>
      </p:sp>
    </p:spTree>
    <p:extLst>
      <p:ext uri="{BB962C8B-B14F-4D97-AF65-F5344CB8AC3E}">
        <p14:creationId xmlns:p14="http://schemas.microsoft.com/office/powerpoint/2010/main" val="21115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There is a lot more that I could tell you about TMS, but for now, I would like to turn the program over to Clarissa </a:t>
            </a:r>
            <a:r>
              <a:rPr lang="en-US" altLang="en-US" dirty="0" err="1" smtClean="0">
                <a:latin typeface="Arial" panose="020B0604020202020204" pitchFamily="34" charset="0"/>
              </a:rPr>
              <a:t>Yablinsky</a:t>
            </a:r>
            <a:r>
              <a:rPr lang="en-US" altLang="en-US" dirty="0" smtClean="0">
                <a:latin typeface="Arial" panose="020B0604020202020204" pitchFamily="34" charset="0"/>
              </a:rPr>
              <a:t>, who will give you some first hand advice on how to get involved and what that can mean to your career.</a:t>
            </a:r>
          </a:p>
        </p:txBody>
      </p:sp>
      <p:sp>
        <p:nvSpPr>
          <p:cNvPr id="4" name="Slide Number Placeholder 3"/>
          <p:cNvSpPr>
            <a:spLocks noGrp="1"/>
          </p:cNvSpPr>
          <p:nvPr>
            <p:ph type="sldNum" sz="quarter" idx="10"/>
          </p:nvPr>
        </p:nvSpPr>
        <p:spPr/>
        <p:txBody>
          <a:bodyPr/>
          <a:lstStyle/>
          <a:p>
            <a:fld id="{9EA23F1C-C9DC-4490-BD22-421E089A0477}" type="slidenum">
              <a:rPr lang="en-US" smtClean="0"/>
              <a:t>2</a:t>
            </a:fld>
            <a:endParaRPr lang="en-US"/>
          </a:p>
        </p:txBody>
      </p:sp>
    </p:spTree>
    <p:extLst>
      <p:ext uri="{BB962C8B-B14F-4D97-AF65-F5344CB8AC3E}">
        <p14:creationId xmlns:p14="http://schemas.microsoft.com/office/powerpoint/2010/main" val="1626458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Here is a listing of all of the technical committees available to you. All of the technical committees are open to TMS member participation. To find out if a technical committee is a good fit for your interests, I encourage you to sit in on one of the many committee meetings scheduled during TMS2016. You don’t need a special invitation to listen and begin your participation. There are a few division/committee representatives in the room now that I would like to recognize. . . Please feel free to ask them any questions you might have about becoming involved with their committees. </a:t>
            </a:r>
          </a:p>
        </p:txBody>
      </p:sp>
      <p:sp>
        <p:nvSpPr>
          <p:cNvPr id="4" name="Slide Number Placeholder 3"/>
          <p:cNvSpPr>
            <a:spLocks noGrp="1"/>
          </p:cNvSpPr>
          <p:nvPr>
            <p:ph type="sldNum" sz="quarter" idx="10"/>
          </p:nvPr>
        </p:nvSpPr>
        <p:spPr/>
        <p:txBody>
          <a:bodyPr/>
          <a:lstStyle/>
          <a:p>
            <a:fld id="{9EA23F1C-C9DC-4490-BD22-421E089A0477}" type="slidenum">
              <a:rPr lang="en-US" smtClean="0"/>
              <a:t>11</a:t>
            </a:fld>
            <a:endParaRPr lang="en-US"/>
          </a:p>
        </p:txBody>
      </p:sp>
    </p:spTree>
    <p:extLst>
      <p:ext uri="{BB962C8B-B14F-4D97-AF65-F5344CB8AC3E}">
        <p14:creationId xmlns:p14="http://schemas.microsoft.com/office/powerpoint/2010/main" val="1272598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You can become involved as much or as little as you want in a technical committee. A few of these opportunities are listed here. What you will gain, in terms of experience and exposure, is immeasurable. This is probably the most valuable avenue that you have available for connecting with your colleagues within your specialty area. </a:t>
            </a:r>
          </a:p>
          <a:p>
            <a:endParaRPr lang="en-US" dirty="0"/>
          </a:p>
        </p:txBody>
      </p:sp>
      <p:sp>
        <p:nvSpPr>
          <p:cNvPr id="4" name="Slide Number Placeholder 3"/>
          <p:cNvSpPr>
            <a:spLocks noGrp="1"/>
          </p:cNvSpPr>
          <p:nvPr>
            <p:ph type="sldNum" sz="quarter" idx="10"/>
          </p:nvPr>
        </p:nvSpPr>
        <p:spPr/>
        <p:txBody>
          <a:bodyPr/>
          <a:lstStyle/>
          <a:p>
            <a:fld id="{9EA23F1C-C9DC-4490-BD22-421E089A0477}" type="slidenum">
              <a:rPr lang="en-US" smtClean="0"/>
              <a:t>12</a:t>
            </a:fld>
            <a:endParaRPr lang="en-US"/>
          </a:p>
        </p:txBody>
      </p:sp>
    </p:spTree>
    <p:extLst>
      <p:ext uri="{BB962C8B-B14F-4D97-AF65-F5344CB8AC3E}">
        <p14:creationId xmlns:p14="http://schemas.microsoft.com/office/powerpoint/2010/main" val="729315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Many committee members are active in organizing symposia. This is an extremely enriching activity, but does require some planning and a great deal of collaboration, as you see here. If you are new to the process, be prepared for teamwork and be open to being coached by more experienced TMS members. If you believe you have a good idea for a symposia topic, by all means propose it! TMS is always looking for high-quality symposia.</a:t>
            </a:r>
          </a:p>
          <a:p>
            <a:endParaRPr lang="en-US" dirty="0"/>
          </a:p>
        </p:txBody>
      </p:sp>
      <p:sp>
        <p:nvSpPr>
          <p:cNvPr id="4" name="Slide Number Placeholder 3"/>
          <p:cNvSpPr>
            <a:spLocks noGrp="1"/>
          </p:cNvSpPr>
          <p:nvPr>
            <p:ph type="sldNum" sz="quarter" idx="10"/>
          </p:nvPr>
        </p:nvSpPr>
        <p:spPr/>
        <p:txBody>
          <a:bodyPr/>
          <a:lstStyle/>
          <a:p>
            <a:fld id="{9EA23F1C-C9DC-4490-BD22-421E089A0477}" type="slidenum">
              <a:rPr lang="en-US" smtClean="0"/>
              <a:t>13</a:t>
            </a:fld>
            <a:endParaRPr lang="en-US"/>
          </a:p>
        </p:txBody>
      </p:sp>
    </p:spTree>
    <p:extLst>
      <p:ext uri="{BB962C8B-B14F-4D97-AF65-F5344CB8AC3E}">
        <p14:creationId xmlns:p14="http://schemas.microsoft.com/office/powerpoint/2010/main" val="382497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Many of our members are also interested in addressing issues that have an impact on our professional life and the future of our field, as well as the future of TMS. TMS provides you with an outlet for that, as well, in the form of our Administrative Committees. This slide lists the committees list the ones that are available for everyone’s participation. Some are available by invitation only—watch for a Call for Volunteers for those and consider participating if the topic interests you. For those of you ages 45 and under, I very much recommend becoming involved with the TMS Young Professional Committee. This group offers you a unique forum to develop collaborations that can benefit you throughout your life, while giving you access to a number of career development opportunities and award programs that TMS has created expressly for early career professionals. </a:t>
            </a:r>
          </a:p>
        </p:txBody>
      </p:sp>
      <p:sp>
        <p:nvSpPr>
          <p:cNvPr id="4" name="Slide Number Placeholder 3"/>
          <p:cNvSpPr>
            <a:spLocks noGrp="1"/>
          </p:cNvSpPr>
          <p:nvPr>
            <p:ph type="sldNum" sz="quarter" idx="10"/>
          </p:nvPr>
        </p:nvSpPr>
        <p:spPr/>
        <p:txBody>
          <a:bodyPr/>
          <a:lstStyle/>
          <a:p>
            <a:fld id="{9EA23F1C-C9DC-4490-BD22-421E089A0477}" type="slidenum">
              <a:rPr lang="en-US" smtClean="0"/>
              <a:t>14</a:t>
            </a:fld>
            <a:endParaRPr lang="en-US"/>
          </a:p>
        </p:txBody>
      </p:sp>
    </p:spTree>
    <p:extLst>
      <p:ext uri="{BB962C8B-B14F-4D97-AF65-F5344CB8AC3E}">
        <p14:creationId xmlns:p14="http://schemas.microsoft.com/office/powerpoint/2010/main" val="145482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Another important way that you can become involved with TMS is by contributing as an author, topic organizer, peer reviewer or key reader for one of its journals. </a:t>
            </a:r>
          </a:p>
        </p:txBody>
      </p:sp>
      <p:sp>
        <p:nvSpPr>
          <p:cNvPr id="4" name="Slide Number Placeholder 3"/>
          <p:cNvSpPr>
            <a:spLocks noGrp="1"/>
          </p:cNvSpPr>
          <p:nvPr>
            <p:ph type="sldNum" sz="quarter" idx="10"/>
          </p:nvPr>
        </p:nvSpPr>
        <p:spPr/>
        <p:txBody>
          <a:bodyPr/>
          <a:lstStyle/>
          <a:p>
            <a:fld id="{9EA23F1C-C9DC-4490-BD22-421E089A0477}" type="slidenum">
              <a:rPr lang="en-US" smtClean="0"/>
              <a:t>15</a:t>
            </a:fld>
            <a:endParaRPr lang="en-US"/>
          </a:p>
        </p:txBody>
      </p:sp>
    </p:spTree>
    <p:extLst>
      <p:ext uri="{BB962C8B-B14F-4D97-AF65-F5344CB8AC3E}">
        <p14:creationId xmlns:p14="http://schemas.microsoft.com/office/powerpoint/2010/main" val="2235061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Your active involvement with TMS does not have to begin and each Annual Meeting. A number of technical committees also sponsor specialty meetings and courses throughout the year, giving you another avenue for engagement. TMS also organizes non-technical meetings on occasion that focus on professional issues, giving you an opportunity to help advance the field as a professional community.</a:t>
            </a:r>
          </a:p>
        </p:txBody>
      </p:sp>
      <p:sp>
        <p:nvSpPr>
          <p:cNvPr id="4" name="Slide Number Placeholder 3"/>
          <p:cNvSpPr>
            <a:spLocks noGrp="1"/>
          </p:cNvSpPr>
          <p:nvPr>
            <p:ph type="sldNum" sz="quarter" idx="10"/>
          </p:nvPr>
        </p:nvSpPr>
        <p:spPr/>
        <p:txBody>
          <a:bodyPr/>
          <a:lstStyle/>
          <a:p>
            <a:fld id="{9EA23F1C-C9DC-4490-BD22-421E089A0477}" type="slidenum">
              <a:rPr lang="en-US" smtClean="0"/>
              <a:t>16</a:t>
            </a:fld>
            <a:endParaRPr lang="en-US"/>
          </a:p>
        </p:txBody>
      </p:sp>
    </p:spTree>
    <p:extLst>
      <p:ext uri="{BB962C8B-B14F-4D97-AF65-F5344CB8AC3E}">
        <p14:creationId xmlns:p14="http://schemas.microsoft.com/office/powerpoint/2010/main" val="3435363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This gives you an idea of how you can become more involved as a TMS members as soon as you leave this session and begin participating in the TMS annual meeting. Again, all of our technical committees are open to anyone who is interested. You do not need a special application or invitation. Just go to one that interests you, sit down, listen and ask questions. Be sure to get out an network, either informally during the technical program, or at one of the events listed here. If you don’t know how to begin, ask a colleague that you do know to introduce you to someone new. If you have specific questions about your TMS membership and how to get involved as a member, go to the TMS Member booth by the registration area. The TMS staff there will be happy to help. </a:t>
            </a:r>
          </a:p>
          <a:p>
            <a:endParaRPr lang="en-US" dirty="0"/>
          </a:p>
        </p:txBody>
      </p:sp>
      <p:sp>
        <p:nvSpPr>
          <p:cNvPr id="4" name="Slide Number Placeholder 3"/>
          <p:cNvSpPr>
            <a:spLocks noGrp="1"/>
          </p:cNvSpPr>
          <p:nvPr>
            <p:ph type="sldNum" sz="quarter" idx="10"/>
          </p:nvPr>
        </p:nvSpPr>
        <p:spPr/>
        <p:txBody>
          <a:bodyPr/>
          <a:lstStyle/>
          <a:p>
            <a:fld id="{9EA23F1C-C9DC-4490-BD22-421E089A0477}" type="slidenum">
              <a:rPr lang="en-US" smtClean="0"/>
              <a:t>17</a:t>
            </a:fld>
            <a:endParaRPr lang="en-US"/>
          </a:p>
        </p:txBody>
      </p:sp>
    </p:spTree>
    <p:extLst>
      <p:ext uri="{BB962C8B-B14F-4D97-AF65-F5344CB8AC3E}">
        <p14:creationId xmlns:p14="http://schemas.microsoft.com/office/powerpoint/2010/main" val="2337628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There is a lot more that I could tell you about TMS, but for now, I would like to turn the program over to Juan</a:t>
            </a:r>
            <a:r>
              <a:rPr lang="en-US" altLang="en-US" baseline="0" dirty="0" smtClean="0">
                <a:latin typeface="Arial" panose="020B0604020202020204" pitchFamily="34" charset="0"/>
              </a:rPr>
              <a:t> Pablo Escobedo-Diaz</a:t>
            </a:r>
            <a:r>
              <a:rPr lang="en-US" altLang="en-US" dirty="0" smtClean="0">
                <a:latin typeface="Arial" panose="020B0604020202020204" pitchFamily="34" charset="0"/>
              </a:rPr>
              <a:t>, who will give you some first hand advice on how to get involved and what that can mean to your career.</a:t>
            </a:r>
          </a:p>
        </p:txBody>
      </p:sp>
      <p:sp>
        <p:nvSpPr>
          <p:cNvPr id="4" name="Slide Number Placeholder 3"/>
          <p:cNvSpPr>
            <a:spLocks noGrp="1"/>
          </p:cNvSpPr>
          <p:nvPr>
            <p:ph type="sldNum" sz="quarter" idx="10"/>
          </p:nvPr>
        </p:nvSpPr>
        <p:spPr/>
        <p:txBody>
          <a:bodyPr/>
          <a:lstStyle/>
          <a:p>
            <a:fld id="{9EA23F1C-C9DC-4490-BD22-421E089A047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09886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In addition to participating in a committee meeting at TMS2016, you can also register your interest in a committee by logging on to the TMS website and navigating to the Get Involved tab in the Members Only section. For your convenience, we also have a sign up sheet for volunteer engagement  and a business card drop in the back of the room.</a:t>
            </a:r>
          </a:p>
        </p:txBody>
      </p:sp>
      <p:sp>
        <p:nvSpPr>
          <p:cNvPr id="4" name="Slide Number Placeholder 3"/>
          <p:cNvSpPr>
            <a:spLocks noGrp="1"/>
          </p:cNvSpPr>
          <p:nvPr>
            <p:ph type="sldNum" sz="quarter" idx="10"/>
          </p:nvPr>
        </p:nvSpPr>
        <p:spPr/>
        <p:txBody>
          <a:bodyPr/>
          <a:lstStyle/>
          <a:p>
            <a:fld id="{9EA23F1C-C9DC-4490-BD22-421E089A0477}" type="slidenum">
              <a:rPr lang="en-US" smtClean="0"/>
              <a:t>19</a:t>
            </a:fld>
            <a:endParaRPr lang="en-US"/>
          </a:p>
        </p:txBody>
      </p:sp>
    </p:spTree>
    <p:extLst>
      <p:ext uri="{BB962C8B-B14F-4D97-AF65-F5344CB8AC3E}">
        <p14:creationId xmlns:p14="http://schemas.microsoft.com/office/powerpoint/2010/main" val="168877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I’d like to</a:t>
            </a:r>
            <a:r>
              <a:rPr lang="en-US" baseline="0" dirty="0" smtClean="0"/>
              <a:t> extend a special welcome to those of you who are attending the TMS annual meeting for the very first time. TMS has a special orientation packet and a small gift waiting for you at the TMS Member Welcome Center at the Convention Center. Staff also has a few packets on hand in the back of this room if you would to take one with you as you leave.</a:t>
            </a:r>
            <a:endParaRPr lang="en-US" dirty="0" smtClean="0"/>
          </a:p>
        </p:txBody>
      </p:sp>
      <p:sp>
        <p:nvSpPr>
          <p:cNvPr id="4" name="Slide Number Placeholder 3"/>
          <p:cNvSpPr>
            <a:spLocks noGrp="1"/>
          </p:cNvSpPr>
          <p:nvPr>
            <p:ph type="sldNum" sz="quarter" idx="10"/>
          </p:nvPr>
        </p:nvSpPr>
        <p:spPr/>
        <p:txBody>
          <a:bodyPr/>
          <a:lstStyle/>
          <a:p>
            <a:fld id="{9EA23F1C-C9DC-4490-BD22-421E089A0477}" type="slidenum">
              <a:rPr lang="en-US" smtClean="0"/>
              <a:t>3</a:t>
            </a:fld>
            <a:endParaRPr lang="en-US"/>
          </a:p>
        </p:txBody>
      </p:sp>
    </p:spTree>
    <p:extLst>
      <p:ext uri="{BB962C8B-B14F-4D97-AF65-F5344CB8AC3E}">
        <p14:creationId xmlns:p14="http://schemas.microsoft.com/office/powerpoint/2010/main" val="243080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TMS is a unique professional society in that it encompasses the full range of disciplines in minerals, metals, and materials science and engineering—from extraction and processing, to developing and producing, to recycling and reclaiming the materials that society needs to advance. Another key characteristic of TMS is that we are a member-driven organization. All of the programs and opportunities that we will touch on today exist because of the involvement of our members. Our Board of Directors is structured to provide representation of our member constituencies to ensure that our policies and decisions are truly reflective of their needs and expectations.</a:t>
            </a:r>
          </a:p>
        </p:txBody>
      </p:sp>
      <p:sp>
        <p:nvSpPr>
          <p:cNvPr id="4" name="Slide Number Placeholder 3"/>
          <p:cNvSpPr>
            <a:spLocks noGrp="1"/>
          </p:cNvSpPr>
          <p:nvPr>
            <p:ph type="sldNum" sz="quarter" idx="10"/>
          </p:nvPr>
        </p:nvSpPr>
        <p:spPr/>
        <p:txBody>
          <a:bodyPr/>
          <a:lstStyle/>
          <a:p>
            <a:fld id="{9EA23F1C-C9DC-4490-BD22-421E089A0477}" type="slidenum">
              <a:rPr lang="en-US" smtClean="0"/>
              <a:t>4</a:t>
            </a:fld>
            <a:endParaRPr lang="en-US"/>
          </a:p>
        </p:txBody>
      </p:sp>
    </p:spTree>
    <p:extLst>
      <p:ext uri="{BB962C8B-B14F-4D97-AF65-F5344CB8AC3E}">
        <p14:creationId xmlns:p14="http://schemas.microsoft.com/office/powerpoint/2010/main" val="61070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Our mission and vision are presented here. Because we are the professional home for so many diverse interests and points of view, we have established ourselves as a leader in convening the community for knowledge sharing and action on topics that require a collaborative and multi-disciplinary approach.</a:t>
            </a:r>
          </a:p>
        </p:txBody>
      </p:sp>
      <p:sp>
        <p:nvSpPr>
          <p:cNvPr id="4" name="Slide Number Placeholder 3"/>
          <p:cNvSpPr>
            <a:spLocks noGrp="1"/>
          </p:cNvSpPr>
          <p:nvPr>
            <p:ph type="sldNum" sz="quarter" idx="10"/>
          </p:nvPr>
        </p:nvSpPr>
        <p:spPr/>
        <p:txBody>
          <a:bodyPr/>
          <a:lstStyle/>
          <a:p>
            <a:fld id="{9EA23F1C-C9DC-4490-BD22-421E089A0477}" type="slidenum">
              <a:rPr lang="en-US" smtClean="0"/>
              <a:t>5</a:t>
            </a:fld>
            <a:endParaRPr lang="en-US"/>
          </a:p>
        </p:txBody>
      </p:sp>
    </p:spTree>
    <p:extLst>
      <p:ext uri="{BB962C8B-B14F-4D97-AF65-F5344CB8AC3E}">
        <p14:creationId xmlns:p14="http://schemas.microsoft.com/office/powerpoint/2010/main" val="121022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This provides a quick look at who are members are. We are more than 13,000 members strong. And, although TMS is headquartered in the U.S., nearly half of our members hail from outside that country. TMS members can be found in 91 nations on every inhabited continent. Also, there is a perception that TMS is largely an academic organization. As you can see here, 40 percent of our membership work in industry.</a:t>
            </a:r>
          </a:p>
        </p:txBody>
      </p:sp>
      <p:sp>
        <p:nvSpPr>
          <p:cNvPr id="4" name="Slide Number Placeholder 3"/>
          <p:cNvSpPr>
            <a:spLocks noGrp="1"/>
          </p:cNvSpPr>
          <p:nvPr>
            <p:ph type="sldNum" sz="quarter" idx="10"/>
          </p:nvPr>
        </p:nvSpPr>
        <p:spPr/>
        <p:txBody>
          <a:bodyPr/>
          <a:lstStyle/>
          <a:p>
            <a:fld id="{9EA23F1C-C9DC-4490-BD22-421E089A0477}" type="slidenum">
              <a:rPr lang="en-US" smtClean="0"/>
              <a:t>6</a:t>
            </a:fld>
            <a:endParaRPr lang="en-US"/>
          </a:p>
        </p:txBody>
      </p:sp>
    </p:spTree>
    <p:extLst>
      <p:ext uri="{BB962C8B-B14F-4D97-AF65-F5344CB8AC3E}">
        <p14:creationId xmlns:p14="http://schemas.microsoft.com/office/powerpoint/2010/main" val="30733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The guideposts for how TMS serves its members and profession are five strategic goals adopted by our Board of Directors. These goals speak to TMS’ essential values, prioritize our actions, and shape our decision-making, development, and growth. </a:t>
            </a:r>
          </a:p>
          <a:p>
            <a:endParaRPr lang="en-US" dirty="0"/>
          </a:p>
        </p:txBody>
      </p:sp>
      <p:sp>
        <p:nvSpPr>
          <p:cNvPr id="4" name="Slide Number Placeholder 3"/>
          <p:cNvSpPr>
            <a:spLocks noGrp="1"/>
          </p:cNvSpPr>
          <p:nvPr>
            <p:ph type="sldNum" sz="quarter" idx="10"/>
          </p:nvPr>
        </p:nvSpPr>
        <p:spPr/>
        <p:txBody>
          <a:bodyPr/>
          <a:lstStyle/>
          <a:p>
            <a:fld id="{9EA23F1C-C9DC-4490-BD22-421E089A0477}" type="slidenum">
              <a:rPr lang="en-US" smtClean="0"/>
              <a:t>7</a:t>
            </a:fld>
            <a:endParaRPr lang="en-US"/>
          </a:p>
        </p:txBody>
      </p:sp>
    </p:spTree>
    <p:extLst>
      <p:ext uri="{BB962C8B-B14F-4D97-AF65-F5344CB8AC3E}">
        <p14:creationId xmlns:p14="http://schemas.microsoft.com/office/powerpoint/2010/main" val="416275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There is a lot more that I could tell you about TMS, but for now, I would like to turn the program over to Clarissa</a:t>
            </a:r>
            <a:r>
              <a:rPr lang="en-US" altLang="en-US" baseline="0" dirty="0" smtClean="0">
                <a:latin typeface="Arial" panose="020B0604020202020204" pitchFamily="34" charset="0"/>
              </a:rPr>
              <a:t> </a:t>
            </a:r>
            <a:r>
              <a:rPr lang="en-US" altLang="en-US" baseline="0" dirty="0" err="1" smtClean="0">
                <a:latin typeface="Arial" panose="020B0604020202020204" pitchFamily="34" charset="0"/>
              </a:rPr>
              <a:t>Yablinsky</a:t>
            </a:r>
            <a:r>
              <a:rPr lang="en-US" altLang="en-US" dirty="0" smtClean="0">
                <a:latin typeface="Arial" panose="020B0604020202020204" pitchFamily="34" charset="0"/>
              </a:rPr>
              <a:t>, who will give you some first hand advice on how to get involved and what that can mean to your career.</a:t>
            </a:r>
          </a:p>
        </p:txBody>
      </p:sp>
      <p:sp>
        <p:nvSpPr>
          <p:cNvPr id="4" name="Slide Number Placeholder 3"/>
          <p:cNvSpPr>
            <a:spLocks noGrp="1"/>
          </p:cNvSpPr>
          <p:nvPr>
            <p:ph type="sldNum" sz="quarter" idx="10"/>
          </p:nvPr>
        </p:nvSpPr>
        <p:spPr/>
        <p:txBody>
          <a:bodyPr/>
          <a:lstStyle/>
          <a:p>
            <a:fld id="{9EA23F1C-C9DC-4490-BD22-421E089A0477}" type="slidenum">
              <a:rPr lang="en-US" smtClean="0"/>
              <a:t>8</a:t>
            </a:fld>
            <a:endParaRPr lang="en-US"/>
          </a:p>
        </p:txBody>
      </p:sp>
    </p:spTree>
    <p:extLst>
      <p:ext uri="{BB962C8B-B14F-4D97-AF65-F5344CB8AC3E}">
        <p14:creationId xmlns:p14="http://schemas.microsoft.com/office/powerpoint/2010/main" val="182176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As mentioned before, TMS prides itself on being a member-driven organization. This means every member, regardless of where they are at in their career, where they live and what their time limitations are, have the opportunity to make a meaningful impact on their profession as a TMS volunteer. I just want to give you a quick overview of how you can get started on your own enriching journey as a TMS member.</a:t>
            </a:r>
          </a:p>
        </p:txBody>
      </p:sp>
      <p:sp>
        <p:nvSpPr>
          <p:cNvPr id="4" name="Slide Number Placeholder 3"/>
          <p:cNvSpPr>
            <a:spLocks noGrp="1"/>
          </p:cNvSpPr>
          <p:nvPr>
            <p:ph type="sldNum" sz="quarter" idx="10"/>
          </p:nvPr>
        </p:nvSpPr>
        <p:spPr/>
        <p:txBody>
          <a:bodyPr/>
          <a:lstStyle/>
          <a:p>
            <a:fld id="{9EA23F1C-C9DC-4490-BD22-421E089A0477}" type="slidenum">
              <a:rPr lang="en-US" smtClean="0"/>
              <a:t>9</a:t>
            </a:fld>
            <a:endParaRPr lang="en-US"/>
          </a:p>
        </p:txBody>
      </p:sp>
    </p:spTree>
    <p:extLst>
      <p:ext uri="{BB962C8B-B14F-4D97-AF65-F5344CB8AC3E}">
        <p14:creationId xmlns:p14="http://schemas.microsoft.com/office/powerpoint/2010/main" val="3439609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This slide gives you a sense of how TMS accomplishes what we do through a robust structure supporting volunteer engagement. The starting point for many TMS members is to join a technical committee that aligns with your particular interest. With 30 technical committees, there are a lot to choose from. These committees are generally based in one of TMS technical division, which represents a broad interest community within the society. A few, however, cross over several divisions because of their multidisciplinary nature. </a:t>
            </a:r>
          </a:p>
        </p:txBody>
      </p:sp>
      <p:sp>
        <p:nvSpPr>
          <p:cNvPr id="4" name="Slide Number Placeholder 3"/>
          <p:cNvSpPr>
            <a:spLocks noGrp="1"/>
          </p:cNvSpPr>
          <p:nvPr>
            <p:ph type="sldNum" sz="quarter" idx="10"/>
          </p:nvPr>
        </p:nvSpPr>
        <p:spPr/>
        <p:txBody>
          <a:bodyPr/>
          <a:lstStyle/>
          <a:p>
            <a:fld id="{9EA23F1C-C9DC-4490-BD22-421E089A0477}" type="slidenum">
              <a:rPr lang="en-US" smtClean="0"/>
              <a:t>10</a:t>
            </a:fld>
            <a:endParaRPr lang="en-US"/>
          </a:p>
        </p:txBody>
      </p:sp>
    </p:spTree>
    <p:extLst>
      <p:ext uri="{BB962C8B-B14F-4D97-AF65-F5344CB8AC3E}">
        <p14:creationId xmlns:p14="http://schemas.microsoft.com/office/powerpoint/2010/main" val="115472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CF616D2-EC50-43E2-955F-48720DFE21B5}"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a:t>
            </a:fld>
            <a:endParaRPr lang="en-US"/>
          </a:p>
        </p:txBody>
      </p:sp>
    </p:spTree>
    <p:extLst>
      <p:ext uri="{BB962C8B-B14F-4D97-AF65-F5344CB8AC3E}">
        <p14:creationId xmlns:p14="http://schemas.microsoft.com/office/powerpoint/2010/main" val="153173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295275" y="342900"/>
            <a:ext cx="3429000" cy="723900"/>
          </a:xfrm>
        </p:spPr>
        <p:txBody>
          <a:bodyPr anchor="t">
            <a:normAutofit/>
          </a:bodyPr>
          <a:lstStyle>
            <a:lvl1pPr>
              <a:defRPr sz="20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295275" y="1133475"/>
            <a:ext cx="3429000" cy="49911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5642B2E-706E-41F3-A553-B5061474E2AF}" type="datetime1">
              <a:rPr lang="en-US" smtClean="0"/>
              <a:t>2/15/2017</a:t>
            </a:fld>
            <a:endParaRPr lang="en-US"/>
          </a:p>
        </p:txBody>
      </p:sp>
      <p:sp>
        <p:nvSpPr>
          <p:cNvPr id="6" name="Footer Placeholder 5"/>
          <p:cNvSpPr>
            <a:spLocks noGrp="1"/>
          </p:cNvSpPr>
          <p:nvPr>
            <p:ph type="ftr" sz="quarter" idx="11"/>
          </p:nvPr>
        </p:nvSpPr>
        <p:spPr/>
        <p:txBody>
          <a:bodyPr/>
          <a:lstStyle/>
          <a:p>
            <a:r>
              <a:rPr lang="en-US" smtClean="0"/>
              <a:t>TMS 101: Participating Above the Presenter Level</a:t>
            </a:r>
            <a:endParaRPr lang="en-US"/>
          </a:p>
        </p:txBody>
      </p:sp>
      <p:sp>
        <p:nvSpPr>
          <p:cNvPr id="7" name="Slide Number Placeholder 6"/>
          <p:cNvSpPr>
            <a:spLocks noGrp="1"/>
          </p:cNvSpPr>
          <p:nvPr>
            <p:ph type="sldNum" sz="quarter" idx="12"/>
          </p:nvPr>
        </p:nvSpPr>
        <p:spPr/>
        <p:txBody>
          <a:bodyPr/>
          <a:lstStyle/>
          <a:p>
            <a:fld id="{D280B785-82E9-4EE1-A79A-7402A679B603}" type="slidenum">
              <a:rPr lang="en-US" smtClean="0"/>
              <a:t>‹#›</a:t>
            </a:fld>
            <a:endParaRPr lang="en-US"/>
          </a:p>
        </p:txBody>
      </p:sp>
      <p:sp>
        <p:nvSpPr>
          <p:cNvPr id="8" name="Picture Placeholder 2"/>
          <p:cNvSpPr>
            <a:spLocks noGrp="1" noChangeAspect="1"/>
          </p:cNvSpPr>
          <p:nvPr>
            <p:ph type="pic" idx="1"/>
          </p:nvPr>
        </p:nvSpPr>
        <p:spPr>
          <a:xfrm>
            <a:off x="3887391" y="342900"/>
            <a:ext cx="4994142" cy="578167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254216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C0A978-F6CB-40A4-9DAC-157F57883A89}"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a:t>
            </a:fld>
            <a:endParaRPr lang="en-US"/>
          </a:p>
        </p:txBody>
      </p:sp>
      <p:sp>
        <p:nvSpPr>
          <p:cNvPr id="7" name="TextBox 6"/>
          <p:cNvSpPr txBox="1"/>
          <p:nvPr userDrawn="1"/>
        </p:nvSpPr>
        <p:spPr>
          <a:xfrm>
            <a:off x="6491806" y="6510522"/>
            <a:ext cx="827523" cy="246221"/>
          </a:xfrm>
          <a:prstGeom prst="rect">
            <a:avLst/>
          </a:prstGeom>
          <a:noFill/>
        </p:spPr>
        <p:txBody>
          <a:bodyPr wrap="square" rtlCol="0">
            <a:spAutoFit/>
          </a:bodyPr>
          <a:lstStyle/>
          <a:p>
            <a:pPr algn="ctr"/>
            <a:r>
              <a:rPr lang="en-US" sz="1000" dirty="0" smtClean="0">
                <a:solidFill>
                  <a:schemeClr val="bg1"/>
                </a:solidFill>
              </a:rPr>
              <a:t>8:00 AM</a:t>
            </a:r>
            <a:endParaRPr lang="en-US" sz="1000" dirty="0">
              <a:solidFill>
                <a:schemeClr val="bg1"/>
              </a:solidFill>
            </a:endParaRPr>
          </a:p>
        </p:txBody>
      </p:sp>
    </p:spTree>
    <p:extLst>
      <p:ext uri="{BB962C8B-B14F-4D97-AF65-F5344CB8AC3E}">
        <p14:creationId xmlns:p14="http://schemas.microsoft.com/office/powerpoint/2010/main" val="3510157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itle and Text with Sub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horz">
            <a:normAutofit/>
          </a:bodyPr>
          <a:lstStyle>
            <a:lvl1pPr>
              <a:defRPr sz="1800" b="1"/>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A7151D-E697-4D7F-91C5-D2BA569E1A77}"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a:t>
            </a:fld>
            <a:endParaRPr lang="en-US"/>
          </a:p>
        </p:txBody>
      </p:sp>
    </p:spTree>
    <p:extLst>
      <p:ext uri="{BB962C8B-B14F-4D97-AF65-F5344CB8AC3E}">
        <p14:creationId xmlns:p14="http://schemas.microsoft.com/office/powerpoint/2010/main" val="384105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Text - 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13267" y="863600"/>
            <a:ext cx="8568266" cy="3622675"/>
          </a:xfrm>
        </p:spPr>
        <p:txBody>
          <a:bodyPr vert="horz">
            <a:normAutofit/>
          </a:bodyPr>
          <a:lstStyle>
            <a:lvl1pPr>
              <a:defRPr sz="1800" b="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ED173DD0-F50C-4EC2-9A45-73F9D007CBB6}"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a:t>
            </a:fld>
            <a:endParaRPr lang="en-US"/>
          </a:p>
        </p:txBody>
      </p:sp>
      <p:sp>
        <p:nvSpPr>
          <p:cNvPr id="7" name="Picture Placeholder 2"/>
          <p:cNvSpPr>
            <a:spLocks noGrp="1" noChangeAspect="1"/>
          </p:cNvSpPr>
          <p:nvPr>
            <p:ph type="pic" idx="13"/>
          </p:nvPr>
        </p:nvSpPr>
        <p:spPr>
          <a:xfrm>
            <a:off x="4727574" y="4667248"/>
            <a:ext cx="4153959" cy="14573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Picture Placeholder 2"/>
          <p:cNvSpPr>
            <a:spLocks noGrp="1" noChangeAspect="1"/>
          </p:cNvSpPr>
          <p:nvPr>
            <p:ph type="pic" idx="14"/>
          </p:nvPr>
        </p:nvSpPr>
        <p:spPr>
          <a:xfrm>
            <a:off x="313268" y="4667249"/>
            <a:ext cx="4153958" cy="14573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7560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endParaRPr lang="en-US" dirty="0" smtClean="0"/>
          </a:p>
        </p:txBody>
      </p:sp>
      <p:sp>
        <p:nvSpPr>
          <p:cNvPr id="4" name="Date Placeholder 3"/>
          <p:cNvSpPr>
            <a:spLocks noGrp="1"/>
          </p:cNvSpPr>
          <p:nvPr>
            <p:ph type="dt" sz="half" idx="10"/>
          </p:nvPr>
        </p:nvSpPr>
        <p:spPr/>
        <p:txBody>
          <a:bodyPr/>
          <a:lstStyle/>
          <a:p>
            <a:fld id="{31C157E6-65CF-4F91-A9AC-A4E6E7EBFCA8}"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a:t>
            </a:fld>
            <a:endParaRPr lang="en-US"/>
          </a:p>
        </p:txBody>
      </p:sp>
    </p:spTree>
    <p:extLst>
      <p:ext uri="{BB962C8B-B14F-4D97-AF65-F5344CB8AC3E}">
        <p14:creationId xmlns:p14="http://schemas.microsoft.com/office/powerpoint/2010/main" val="427063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 Full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E4AC7F6B-B688-4C42-91D8-8BFBD13F52A4}"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a:t>
            </a:fld>
            <a:endParaRPr lang="en-US"/>
          </a:p>
        </p:txBody>
      </p:sp>
      <p:sp>
        <p:nvSpPr>
          <p:cNvPr id="7" name="Picture Placeholder 2"/>
          <p:cNvSpPr>
            <a:spLocks noGrp="1" noChangeAspect="1"/>
          </p:cNvSpPr>
          <p:nvPr>
            <p:ph type="pic" idx="13"/>
          </p:nvPr>
        </p:nvSpPr>
        <p:spPr>
          <a:xfrm>
            <a:off x="313267" y="1230842"/>
            <a:ext cx="856826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Text Placeholder 2"/>
          <p:cNvSpPr>
            <a:spLocks noGrp="1"/>
          </p:cNvSpPr>
          <p:nvPr>
            <p:ph idx="1"/>
          </p:nvPr>
        </p:nvSpPr>
        <p:spPr>
          <a:xfrm>
            <a:off x="313267" y="863601"/>
            <a:ext cx="8568266" cy="298450"/>
          </a:xfrm>
          <a:prstGeom prst="rect">
            <a:avLst/>
          </a:prstGeom>
        </p:spPr>
        <p:txBody>
          <a:bodyPr vert="horz" lIns="91440" tIns="45720" rIns="91440" bIns="45720" rtlCol="0">
            <a:normAutofit/>
          </a:bodyPr>
          <a:lstStyle>
            <a:lvl1pPr>
              <a:defRPr b="1"/>
            </a:lvl1pPr>
          </a:lstStyle>
          <a:p>
            <a:pPr lvl="0"/>
            <a:endParaRPr lang="en-US" dirty="0" smtClean="0"/>
          </a:p>
        </p:txBody>
      </p:sp>
    </p:spTree>
    <p:extLst>
      <p:ext uri="{BB962C8B-B14F-4D97-AF65-F5344CB8AC3E}">
        <p14:creationId xmlns:p14="http://schemas.microsoft.com/office/powerpoint/2010/main" val="235565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Full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3267" y="863600"/>
            <a:ext cx="8568266" cy="307975"/>
          </a:xfrm>
        </p:spPr>
        <p:txBody>
          <a:bodyPr>
            <a:normAutofit/>
          </a:bodyPr>
          <a:lstStyle>
            <a:lvl1pPr marL="0" indent="0">
              <a:buNone/>
              <a:defRPr sz="1800" b="1"/>
            </a:lvl1pPr>
            <a:lvl2pPr>
              <a:defRPr sz="1800"/>
            </a:lvl2pPr>
            <a:lvl3pPr>
              <a:defRPr sz="1800"/>
            </a:lvl3pPr>
            <a:lvl4pPr>
              <a:defRPr sz="1800"/>
            </a:lvl4pPr>
            <a:lvl5pPr>
              <a:defRPr sz="1800"/>
            </a:lvl5pPr>
          </a:lstStyle>
          <a:p>
            <a:pPr lvl="0"/>
            <a:endParaRPr lang="en-US" dirty="0"/>
          </a:p>
        </p:txBody>
      </p:sp>
      <p:sp>
        <p:nvSpPr>
          <p:cNvPr id="4" name="Date Placeholder 3"/>
          <p:cNvSpPr>
            <a:spLocks noGrp="1"/>
          </p:cNvSpPr>
          <p:nvPr>
            <p:ph type="dt" sz="half" idx="10"/>
          </p:nvPr>
        </p:nvSpPr>
        <p:spPr/>
        <p:txBody>
          <a:bodyPr/>
          <a:lstStyle/>
          <a:p>
            <a:fld id="{F1CC1162-7FB3-41C5-BC95-7E215964751D}"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a:t>
            </a:fld>
            <a:endParaRPr lang="en-US"/>
          </a:p>
        </p:txBody>
      </p:sp>
      <p:sp>
        <p:nvSpPr>
          <p:cNvPr id="8" name="Content Placeholder 2"/>
          <p:cNvSpPr>
            <a:spLocks noGrp="1"/>
          </p:cNvSpPr>
          <p:nvPr>
            <p:ph idx="13"/>
          </p:nvPr>
        </p:nvSpPr>
        <p:spPr>
          <a:xfrm>
            <a:off x="313267" y="1230842"/>
            <a:ext cx="8568266" cy="4946121"/>
          </a:xfrm>
        </p:spPr>
        <p:txBody>
          <a:bodyPr>
            <a:normAutofit/>
          </a:bodyPr>
          <a:lstStyle>
            <a:lvl1pPr>
              <a:defRPr sz="1800"/>
            </a:lvl1pPr>
            <a:lvl2pPr>
              <a:defRPr sz="1800"/>
            </a:lvl2pPr>
            <a:lvl3pPr>
              <a:defRPr sz="1800"/>
            </a:lvl3pPr>
            <a:lvl4pPr>
              <a:defRPr sz="1800"/>
            </a:lvl4pPr>
            <a:lvl5pPr>
              <a:defRPr sz="1800"/>
            </a:lvl5pPr>
          </a:lstStyle>
          <a:p>
            <a:pPr lvl="0"/>
            <a:endParaRPr lang="en-US" dirty="0" smtClean="0"/>
          </a:p>
        </p:txBody>
      </p:sp>
    </p:spTree>
    <p:extLst>
      <p:ext uri="{BB962C8B-B14F-4D97-AF65-F5344CB8AC3E}">
        <p14:creationId xmlns:p14="http://schemas.microsoft.com/office/powerpoint/2010/main" val="32056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Full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13267" y="904875"/>
            <a:ext cx="4144433" cy="5272088"/>
          </a:xfrm>
        </p:spPr>
        <p:txBody>
          <a:bodyPr/>
          <a:lstStyle/>
          <a:p>
            <a:pPr lvl="0"/>
            <a:endParaRPr lang="en-US" dirty="0"/>
          </a:p>
        </p:txBody>
      </p:sp>
      <p:sp>
        <p:nvSpPr>
          <p:cNvPr id="4" name="Content Placeholder 3"/>
          <p:cNvSpPr>
            <a:spLocks noGrp="1"/>
          </p:cNvSpPr>
          <p:nvPr>
            <p:ph sz="half" idx="2"/>
          </p:nvPr>
        </p:nvSpPr>
        <p:spPr>
          <a:xfrm>
            <a:off x="4629149" y="904875"/>
            <a:ext cx="4252383" cy="5272088"/>
          </a:xfrm>
        </p:spPr>
        <p:txBody>
          <a:bodyPr/>
          <a:lstStyle/>
          <a:p>
            <a:pPr lvl="0"/>
            <a:endParaRPr lang="en-US" dirty="0"/>
          </a:p>
        </p:txBody>
      </p:sp>
      <p:sp>
        <p:nvSpPr>
          <p:cNvPr id="5" name="Date Placeholder 4"/>
          <p:cNvSpPr>
            <a:spLocks noGrp="1"/>
          </p:cNvSpPr>
          <p:nvPr>
            <p:ph type="dt" sz="half" idx="10"/>
          </p:nvPr>
        </p:nvSpPr>
        <p:spPr/>
        <p:txBody>
          <a:bodyPr/>
          <a:lstStyle/>
          <a:p>
            <a:fld id="{B40DD1E4-C7F7-4699-B299-7988F1815CA4}" type="datetime1">
              <a:rPr lang="en-US" smtClean="0"/>
              <a:t>2/15/2017</a:t>
            </a:fld>
            <a:endParaRPr lang="en-US"/>
          </a:p>
        </p:txBody>
      </p:sp>
      <p:sp>
        <p:nvSpPr>
          <p:cNvPr id="6" name="Footer Placeholder 5"/>
          <p:cNvSpPr>
            <a:spLocks noGrp="1"/>
          </p:cNvSpPr>
          <p:nvPr>
            <p:ph type="ftr" sz="quarter" idx="11"/>
          </p:nvPr>
        </p:nvSpPr>
        <p:spPr/>
        <p:txBody>
          <a:bodyPr/>
          <a:lstStyle/>
          <a:p>
            <a:r>
              <a:rPr lang="en-US" smtClean="0"/>
              <a:t>TMS 101: Participating Above the Presenter Level</a:t>
            </a:r>
            <a:endParaRPr lang="en-US"/>
          </a:p>
        </p:txBody>
      </p:sp>
      <p:sp>
        <p:nvSpPr>
          <p:cNvPr id="7" name="Slide Number Placeholder 6"/>
          <p:cNvSpPr>
            <a:spLocks noGrp="1"/>
          </p:cNvSpPr>
          <p:nvPr>
            <p:ph type="sldNum" sz="quarter" idx="12"/>
          </p:nvPr>
        </p:nvSpPr>
        <p:spPr/>
        <p:txBody>
          <a:bodyPr/>
          <a:lstStyle/>
          <a:p>
            <a:fld id="{D280B785-82E9-4EE1-A79A-7402A679B603}" type="slidenum">
              <a:rPr lang="en-US" smtClean="0"/>
              <a:t>‹#›</a:t>
            </a:fld>
            <a:endParaRPr lang="en-US"/>
          </a:p>
        </p:txBody>
      </p:sp>
    </p:spTree>
    <p:extLst>
      <p:ext uri="{BB962C8B-B14F-4D97-AF65-F5344CB8AC3E}">
        <p14:creationId xmlns:p14="http://schemas.microsoft.com/office/powerpoint/2010/main" val="254679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 - Narrow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13267" y="904875"/>
            <a:ext cx="5935133" cy="5272088"/>
          </a:xfrm>
        </p:spPr>
        <p:txBody>
          <a:bodyPr/>
          <a:lstStyle/>
          <a:p>
            <a:pPr lvl="0"/>
            <a:endParaRPr lang="en-US" dirty="0"/>
          </a:p>
        </p:txBody>
      </p:sp>
      <p:sp>
        <p:nvSpPr>
          <p:cNvPr id="4" name="Content Placeholder 3"/>
          <p:cNvSpPr>
            <a:spLocks noGrp="1"/>
          </p:cNvSpPr>
          <p:nvPr>
            <p:ph sz="half" idx="2"/>
          </p:nvPr>
        </p:nvSpPr>
        <p:spPr>
          <a:xfrm>
            <a:off x="6381751" y="904875"/>
            <a:ext cx="2499782" cy="5272088"/>
          </a:xfrm>
        </p:spPr>
        <p:txBody>
          <a:bodyPr/>
          <a:lstStyle/>
          <a:p>
            <a:pPr lvl="0"/>
            <a:endParaRPr lang="en-US" dirty="0"/>
          </a:p>
        </p:txBody>
      </p:sp>
      <p:sp>
        <p:nvSpPr>
          <p:cNvPr id="5" name="Date Placeholder 4"/>
          <p:cNvSpPr>
            <a:spLocks noGrp="1"/>
          </p:cNvSpPr>
          <p:nvPr>
            <p:ph type="dt" sz="half" idx="10"/>
          </p:nvPr>
        </p:nvSpPr>
        <p:spPr/>
        <p:txBody>
          <a:bodyPr/>
          <a:lstStyle/>
          <a:p>
            <a:fld id="{26EA9B37-A84F-4F40-AA2E-6C96C7C045AB}" type="datetime1">
              <a:rPr lang="en-US" smtClean="0"/>
              <a:t>2/15/2017</a:t>
            </a:fld>
            <a:endParaRPr lang="en-US"/>
          </a:p>
        </p:txBody>
      </p:sp>
      <p:sp>
        <p:nvSpPr>
          <p:cNvPr id="6" name="Footer Placeholder 5"/>
          <p:cNvSpPr>
            <a:spLocks noGrp="1"/>
          </p:cNvSpPr>
          <p:nvPr>
            <p:ph type="ftr" sz="quarter" idx="11"/>
          </p:nvPr>
        </p:nvSpPr>
        <p:spPr/>
        <p:txBody>
          <a:bodyPr/>
          <a:lstStyle/>
          <a:p>
            <a:r>
              <a:rPr lang="en-US" smtClean="0"/>
              <a:t>TMS 101: Participating Above the Presenter Level</a:t>
            </a:r>
            <a:endParaRPr lang="en-US"/>
          </a:p>
        </p:txBody>
      </p:sp>
      <p:sp>
        <p:nvSpPr>
          <p:cNvPr id="7" name="Slide Number Placeholder 6"/>
          <p:cNvSpPr>
            <a:spLocks noGrp="1"/>
          </p:cNvSpPr>
          <p:nvPr>
            <p:ph type="sldNum" sz="quarter" idx="12"/>
          </p:nvPr>
        </p:nvSpPr>
        <p:spPr/>
        <p:txBody>
          <a:bodyPr/>
          <a:lstStyle/>
          <a:p>
            <a:fld id="{D280B785-82E9-4EE1-A79A-7402A679B603}" type="slidenum">
              <a:rPr lang="en-US" smtClean="0"/>
              <a:t>‹#›</a:t>
            </a:fld>
            <a:endParaRPr lang="en-US"/>
          </a:p>
        </p:txBody>
      </p:sp>
    </p:spTree>
    <p:extLst>
      <p:ext uri="{BB962C8B-B14F-4D97-AF65-F5344CB8AC3E}">
        <p14:creationId xmlns:p14="http://schemas.microsoft.com/office/powerpoint/2010/main" val="1960158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wo Column - Object Right">
    <p:spTree>
      <p:nvGrpSpPr>
        <p:cNvPr id="1" name=""/>
        <p:cNvGrpSpPr/>
        <p:nvPr/>
      </p:nvGrpSpPr>
      <p:grpSpPr>
        <a:xfrm>
          <a:off x="0" y="0"/>
          <a:ext cx="0" cy="0"/>
          <a:chOff x="0" y="0"/>
          <a:chExt cx="0" cy="0"/>
        </a:xfrm>
      </p:grpSpPr>
      <p:sp>
        <p:nvSpPr>
          <p:cNvPr id="2" name="Title 1"/>
          <p:cNvSpPr>
            <a:spLocks noGrp="1"/>
          </p:cNvSpPr>
          <p:nvPr>
            <p:ph type="title"/>
          </p:nvPr>
        </p:nvSpPr>
        <p:spPr>
          <a:xfrm>
            <a:off x="295275" y="342900"/>
            <a:ext cx="3429000" cy="723900"/>
          </a:xfrm>
        </p:spPr>
        <p:txBody>
          <a:bodyPr anchor="t">
            <a:normAutofit/>
          </a:bodyPr>
          <a:lstStyle>
            <a:lvl1pPr>
              <a:defRPr sz="20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342900"/>
            <a:ext cx="4994142" cy="5819775"/>
          </a:xfrm>
        </p:spPr>
        <p:txBody>
          <a:bodyPr>
            <a:normAutofit/>
          </a:bodyPr>
          <a:lstStyle>
            <a:lvl1pPr marL="0" indent="0">
              <a:buNone/>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295275" y="1133475"/>
            <a:ext cx="3429000" cy="502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48D2391-3931-4B7B-B90D-E869808ED6E1}" type="datetime1">
              <a:rPr lang="en-US" smtClean="0"/>
              <a:t>2/15/2017</a:t>
            </a:fld>
            <a:endParaRPr lang="en-US"/>
          </a:p>
        </p:txBody>
      </p:sp>
      <p:sp>
        <p:nvSpPr>
          <p:cNvPr id="6" name="Footer Placeholder 5"/>
          <p:cNvSpPr>
            <a:spLocks noGrp="1"/>
          </p:cNvSpPr>
          <p:nvPr>
            <p:ph type="ftr" sz="quarter" idx="11"/>
          </p:nvPr>
        </p:nvSpPr>
        <p:spPr/>
        <p:txBody>
          <a:bodyPr/>
          <a:lstStyle/>
          <a:p>
            <a:r>
              <a:rPr lang="en-US" smtClean="0"/>
              <a:t>TMS 101: Participating Above the Presenter Level</a:t>
            </a:r>
            <a:endParaRPr lang="en-US"/>
          </a:p>
        </p:txBody>
      </p:sp>
      <p:sp>
        <p:nvSpPr>
          <p:cNvPr id="7" name="Slide Number Placeholder 6"/>
          <p:cNvSpPr>
            <a:spLocks noGrp="1"/>
          </p:cNvSpPr>
          <p:nvPr>
            <p:ph type="sldNum" sz="quarter" idx="12"/>
          </p:nvPr>
        </p:nvSpPr>
        <p:spPr/>
        <p:txBody>
          <a:bodyPr/>
          <a:lstStyle/>
          <a:p>
            <a:fld id="{D280B785-82E9-4EE1-A79A-7402A679B603}" type="slidenum">
              <a:rPr lang="en-US" smtClean="0"/>
              <a:t>‹#›</a:t>
            </a:fld>
            <a:endParaRPr lang="en-US"/>
          </a:p>
        </p:txBody>
      </p:sp>
    </p:spTree>
    <p:extLst>
      <p:ext uri="{BB962C8B-B14F-4D97-AF65-F5344CB8AC3E}">
        <p14:creationId xmlns:p14="http://schemas.microsoft.com/office/powerpoint/2010/main" val="310188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94704"/>
            <a:ext cx="9144000" cy="463296"/>
          </a:xfrm>
          <a:prstGeom prst="rect">
            <a:avLst/>
          </a:prstGeom>
        </p:spPr>
      </p:pic>
      <p:sp>
        <p:nvSpPr>
          <p:cNvPr id="2" name="Title Placeholder 1"/>
          <p:cNvSpPr>
            <a:spLocks noGrp="1"/>
          </p:cNvSpPr>
          <p:nvPr>
            <p:ph type="title"/>
          </p:nvPr>
        </p:nvSpPr>
        <p:spPr>
          <a:xfrm>
            <a:off x="313267" y="338668"/>
            <a:ext cx="8568266" cy="465665"/>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3267" y="863600"/>
            <a:ext cx="8568266" cy="5313363"/>
          </a:xfrm>
          <a:prstGeom prst="rect">
            <a:avLst/>
          </a:prstGeom>
        </p:spPr>
        <p:txBody>
          <a:bodyPr vert="horz" lIns="91440" tIns="45720" rIns="91440" bIns="45720" rtlCol="0">
            <a:normAutofit/>
          </a:bodyPr>
          <a:lstStyle/>
          <a:p>
            <a:pPr lvl="0"/>
            <a:endParaRPr lang="en-US" dirty="0" smtClean="0"/>
          </a:p>
        </p:txBody>
      </p:sp>
      <p:sp>
        <p:nvSpPr>
          <p:cNvPr id="4" name="Date Placeholder 3"/>
          <p:cNvSpPr>
            <a:spLocks noGrp="1"/>
          </p:cNvSpPr>
          <p:nvPr>
            <p:ph type="dt" sz="half" idx="2"/>
          </p:nvPr>
        </p:nvSpPr>
        <p:spPr>
          <a:xfrm>
            <a:off x="7391400" y="6544733"/>
            <a:ext cx="914394" cy="177800"/>
          </a:xfrm>
          <a:prstGeom prst="rect">
            <a:avLst/>
          </a:prstGeom>
        </p:spPr>
        <p:txBody>
          <a:bodyPr vert="horz" lIns="91440" tIns="45720" rIns="91440" bIns="45720" rtlCol="0" anchor="ctr"/>
          <a:lstStyle>
            <a:lvl1pPr algn="ctr">
              <a:defRPr sz="1000">
                <a:solidFill>
                  <a:schemeClr val="bg1"/>
                </a:solidFill>
              </a:defRPr>
            </a:lvl1pPr>
          </a:lstStyle>
          <a:p>
            <a:fld id="{2B09724E-07B9-4ADA-94FB-0F5049A713E4}" type="datetime1">
              <a:rPr lang="en-US" smtClean="0"/>
              <a:t>2/15/2017</a:t>
            </a:fld>
            <a:endParaRPr lang="en-US" dirty="0"/>
          </a:p>
        </p:txBody>
      </p:sp>
      <p:sp>
        <p:nvSpPr>
          <p:cNvPr id="5" name="Footer Placeholder 4"/>
          <p:cNvSpPr>
            <a:spLocks noGrp="1"/>
          </p:cNvSpPr>
          <p:nvPr>
            <p:ph type="ftr" sz="quarter" idx="3"/>
          </p:nvPr>
        </p:nvSpPr>
        <p:spPr>
          <a:xfrm>
            <a:off x="920750" y="6544733"/>
            <a:ext cx="3086100" cy="177800"/>
          </a:xfrm>
          <a:prstGeom prst="rect">
            <a:avLst/>
          </a:prstGeom>
        </p:spPr>
        <p:txBody>
          <a:bodyPr vert="horz" lIns="91440" tIns="45720" rIns="91440" bIns="45720" rtlCol="0" anchor="ctr"/>
          <a:lstStyle>
            <a:lvl1pPr algn="l">
              <a:defRPr sz="1000">
                <a:solidFill>
                  <a:schemeClr val="bg1"/>
                </a:solidFill>
              </a:defRPr>
            </a:lvl1pPr>
          </a:lstStyle>
          <a:p>
            <a:r>
              <a:rPr lang="en-US" b="1" dirty="0" smtClean="0"/>
              <a:t>TMS 101</a:t>
            </a:r>
            <a:r>
              <a:rPr lang="en-US" dirty="0" smtClean="0"/>
              <a:t>: Participating Above the Presenter Level</a:t>
            </a:r>
          </a:p>
        </p:txBody>
      </p:sp>
      <p:sp>
        <p:nvSpPr>
          <p:cNvPr id="6" name="Slide Number Placeholder 5"/>
          <p:cNvSpPr>
            <a:spLocks noGrp="1"/>
          </p:cNvSpPr>
          <p:nvPr>
            <p:ph type="sldNum" sz="quarter" idx="4"/>
          </p:nvPr>
        </p:nvSpPr>
        <p:spPr>
          <a:xfrm>
            <a:off x="8441267" y="6544733"/>
            <a:ext cx="440266" cy="177800"/>
          </a:xfrm>
          <a:prstGeom prst="rect">
            <a:avLst/>
          </a:prstGeom>
        </p:spPr>
        <p:txBody>
          <a:bodyPr vert="horz" lIns="91440" tIns="45720" rIns="91440" bIns="45720" rtlCol="0" anchor="ctr"/>
          <a:lstStyle>
            <a:lvl1pPr algn="ctr">
              <a:defRPr sz="1000">
                <a:solidFill>
                  <a:schemeClr val="bg1"/>
                </a:solidFill>
              </a:defRPr>
            </a:lvl1pPr>
          </a:lstStyle>
          <a:p>
            <a:fld id="{D280B785-82E9-4EE1-A79A-7402A679B603}" type="slidenum">
              <a:rPr lang="en-US" smtClean="0"/>
              <a:pPr/>
              <a:t>‹#›</a:t>
            </a:fld>
            <a:endParaRPr lang="en-US" dirty="0"/>
          </a:p>
        </p:txBody>
      </p:sp>
      <p:sp>
        <p:nvSpPr>
          <p:cNvPr id="8" name="TextBox 7"/>
          <p:cNvSpPr txBox="1"/>
          <p:nvPr userDrawn="1"/>
        </p:nvSpPr>
        <p:spPr>
          <a:xfrm>
            <a:off x="8305797" y="6519332"/>
            <a:ext cx="135467" cy="246221"/>
          </a:xfrm>
          <a:prstGeom prst="rect">
            <a:avLst/>
          </a:prstGeom>
          <a:noFill/>
        </p:spPr>
        <p:txBody>
          <a:bodyPr wrap="square" rtlCol="0">
            <a:spAutoFit/>
          </a:bodyPr>
          <a:lstStyle/>
          <a:p>
            <a:pPr algn="ctr"/>
            <a:r>
              <a:rPr lang="en-US" sz="1000" dirty="0" smtClean="0">
                <a:solidFill>
                  <a:schemeClr val="bg1"/>
                </a:solidFill>
              </a:rPr>
              <a:t>|</a:t>
            </a:r>
            <a:endParaRPr lang="en-US" sz="1000" dirty="0">
              <a:solidFill>
                <a:schemeClr val="bg1"/>
              </a:solidFill>
            </a:endParaRPr>
          </a:p>
        </p:txBody>
      </p:sp>
    </p:spTree>
    <p:extLst>
      <p:ext uri="{BB962C8B-B14F-4D97-AF65-F5344CB8AC3E}">
        <p14:creationId xmlns:p14="http://schemas.microsoft.com/office/powerpoint/2010/main" val="2927765535"/>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6" r:id="rId3"/>
    <p:sldLayoutId id="2147483662" r:id="rId4"/>
    <p:sldLayoutId id="2147483672" r:id="rId5"/>
    <p:sldLayoutId id="2147483674" r:id="rId6"/>
    <p:sldLayoutId id="2147483664" r:id="rId7"/>
    <p:sldLayoutId id="2147483673" r:id="rId8"/>
    <p:sldLayoutId id="2147483668" r:id="rId9"/>
    <p:sldLayoutId id="2147483675" r:id="rId10"/>
    <p:sldLayoutId id="2147483671" r:id="rId11"/>
  </p:sldLayoutIdLst>
  <p:hf hdr="0"/>
  <p:txStyles>
    <p:titleStyle>
      <a:lvl1pPr algn="l" defTabSz="914400" rtl="0" eaLnBrk="1" latinLnBrk="0" hangingPunct="1">
        <a:lnSpc>
          <a:spcPct val="90000"/>
        </a:lnSpc>
        <a:spcBef>
          <a:spcPct val="0"/>
        </a:spcBef>
        <a:buNone/>
        <a:defRPr sz="3600" b="1" kern="1200">
          <a:solidFill>
            <a:srgbClr val="C00000"/>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tif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8852"/>
            <a:ext cx="7772400" cy="1299105"/>
          </a:xfrm>
        </p:spPr>
        <p:txBody>
          <a:bodyPr anchor="t">
            <a:normAutofit/>
          </a:bodyPr>
          <a:lstStyle/>
          <a:p>
            <a:r>
              <a:rPr lang="en-US" dirty="0"/>
              <a:t>TMS 101: Participating </a:t>
            </a:r>
            <a:br>
              <a:rPr lang="en-US" dirty="0"/>
            </a:br>
            <a:r>
              <a:rPr lang="en-US" dirty="0"/>
              <a:t>Above the Presenter </a:t>
            </a:r>
            <a:r>
              <a:rPr lang="en-US" dirty="0" smtClean="0"/>
              <a:t>Level</a:t>
            </a:r>
            <a:endParaRPr lang="en-US" dirty="0"/>
          </a:p>
        </p:txBody>
      </p:sp>
      <p:sp>
        <p:nvSpPr>
          <p:cNvPr id="3" name="Subtitle 2"/>
          <p:cNvSpPr>
            <a:spLocks noGrp="1"/>
          </p:cNvSpPr>
          <p:nvPr>
            <p:ph type="subTitle" idx="1"/>
          </p:nvPr>
        </p:nvSpPr>
        <p:spPr>
          <a:xfrm>
            <a:off x="1143000" y="4058920"/>
            <a:ext cx="6858000" cy="2362200"/>
          </a:xfrm>
        </p:spPr>
        <p:txBody>
          <a:bodyPr>
            <a:normAutofit/>
          </a:bodyPr>
          <a:lstStyle/>
          <a:p>
            <a:r>
              <a:rPr lang="en-US" dirty="0"/>
              <a:t>Jeffrey W. Fergus, </a:t>
            </a:r>
            <a:r>
              <a:rPr lang="en-US" b="0" dirty="0" smtClean="0"/>
              <a:t>Auburn University</a:t>
            </a:r>
          </a:p>
          <a:p>
            <a:r>
              <a:rPr lang="en-US" dirty="0" smtClean="0"/>
              <a:t>Clarissa </a:t>
            </a:r>
            <a:r>
              <a:rPr lang="en-US" dirty="0" err="1"/>
              <a:t>Yablinsky</a:t>
            </a:r>
            <a:r>
              <a:rPr lang="en-US" dirty="0"/>
              <a:t>, </a:t>
            </a:r>
            <a:r>
              <a:rPr lang="en-US" b="0" dirty="0" smtClean="0"/>
              <a:t>Los </a:t>
            </a:r>
            <a:r>
              <a:rPr lang="en-US" b="0" dirty="0"/>
              <a:t>Alamos National </a:t>
            </a:r>
            <a:r>
              <a:rPr lang="en-US" b="0" dirty="0" smtClean="0"/>
              <a:t>Laboratory</a:t>
            </a:r>
          </a:p>
          <a:p>
            <a:r>
              <a:rPr lang="en-US" dirty="0" smtClean="0"/>
              <a:t>Juan </a:t>
            </a:r>
            <a:r>
              <a:rPr lang="en-US" dirty="0"/>
              <a:t>Pablo Escobedo-Diaz, </a:t>
            </a:r>
            <a:r>
              <a:rPr lang="en-US" b="0" dirty="0" smtClean="0"/>
              <a:t>University </a:t>
            </a:r>
            <a:r>
              <a:rPr lang="en-US" b="0" dirty="0"/>
              <a:t>of New South Wales Canberra</a:t>
            </a:r>
          </a:p>
          <a:p>
            <a:endParaRPr lang="en-US" dirty="0"/>
          </a:p>
        </p:txBody>
      </p:sp>
      <p:sp>
        <p:nvSpPr>
          <p:cNvPr id="4" name="Date Placeholder 3"/>
          <p:cNvSpPr>
            <a:spLocks noGrp="1"/>
          </p:cNvSpPr>
          <p:nvPr>
            <p:ph type="dt" sz="half" idx="10"/>
          </p:nvPr>
        </p:nvSpPr>
        <p:spPr/>
        <p:txBody>
          <a:bodyPr/>
          <a:lstStyle/>
          <a:p>
            <a:fld id="{A312AF05-6B55-4473-B53F-D9E59ED4A2EC}" type="datetime1">
              <a:rPr lang="en-US" smtClean="0"/>
              <a:t>2/15/2017</a:t>
            </a:fld>
            <a:endParaRPr lang="en-US" dirty="0"/>
          </a:p>
        </p:txBody>
      </p:sp>
      <p:sp>
        <p:nvSpPr>
          <p:cNvPr id="6" name="Slide Number Placeholder 5"/>
          <p:cNvSpPr>
            <a:spLocks noGrp="1"/>
          </p:cNvSpPr>
          <p:nvPr>
            <p:ph type="sldNum" sz="quarter" idx="12"/>
          </p:nvPr>
        </p:nvSpPr>
        <p:spPr/>
        <p:txBody>
          <a:bodyPr/>
          <a:lstStyle/>
          <a:p>
            <a:fld id="{D280B785-82E9-4EE1-A79A-7402A679B603}" type="slidenum">
              <a:rPr lang="en-US" smtClean="0"/>
              <a:t>1</a:t>
            </a:fld>
            <a:endParaRPr lang="en-US" dirty="0"/>
          </a:p>
        </p:txBody>
      </p:sp>
      <p:sp>
        <p:nvSpPr>
          <p:cNvPr id="7" name="Footer Placeholder 6"/>
          <p:cNvSpPr>
            <a:spLocks noGrp="1"/>
          </p:cNvSpPr>
          <p:nvPr>
            <p:ph type="ftr" sz="quarter" idx="11"/>
          </p:nvPr>
        </p:nvSpPr>
        <p:spPr/>
        <p:txBody>
          <a:bodyPr/>
          <a:lstStyle/>
          <a:p>
            <a:r>
              <a:rPr lang="en-US" smtClean="0"/>
              <a:t>TMS 101: Participating Above the Presenter Level</a:t>
            </a: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931" y="685870"/>
            <a:ext cx="3840309" cy="1600129"/>
          </a:xfrm>
          <a:prstGeom prst="rect">
            <a:avLst/>
          </a:prstGeom>
        </p:spPr>
      </p:pic>
    </p:spTree>
    <p:extLst>
      <p:ext uri="{BB962C8B-B14F-4D97-AF65-F5344CB8AC3E}">
        <p14:creationId xmlns:p14="http://schemas.microsoft.com/office/powerpoint/2010/main" val="574029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Join a Technical Committee:</a:t>
            </a:r>
          </a:p>
        </p:txBody>
      </p:sp>
      <p:sp>
        <p:nvSpPr>
          <p:cNvPr id="3" name="Content Placeholder 2"/>
          <p:cNvSpPr>
            <a:spLocks noGrp="1"/>
          </p:cNvSpPr>
          <p:nvPr>
            <p:ph idx="1"/>
          </p:nvPr>
        </p:nvSpPr>
        <p:spPr/>
        <p:txBody>
          <a:bodyPr>
            <a:normAutofit fontScale="92500" lnSpcReduction="10000"/>
          </a:bodyPr>
          <a:lstStyle/>
          <a:p>
            <a:r>
              <a:rPr lang="en-US" dirty="0"/>
              <a:t>Your Starting Point for Involvement</a:t>
            </a:r>
          </a:p>
        </p:txBody>
      </p:sp>
      <p:sp>
        <p:nvSpPr>
          <p:cNvPr id="4" name="Date Placeholder 3"/>
          <p:cNvSpPr>
            <a:spLocks noGrp="1"/>
          </p:cNvSpPr>
          <p:nvPr>
            <p:ph type="dt" sz="half" idx="10"/>
          </p:nvPr>
        </p:nvSpPr>
        <p:spPr/>
        <p:txBody>
          <a:bodyPr/>
          <a:lstStyle/>
          <a:p>
            <a:fld id="{F1CC1162-7FB3-41C5-BC95-7E215964751D}"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10</a:t>
            </a:fld>
            <a:endParaRPr lang="en-US"/>
          </a:p>
        </p:txBody>
      </p:sp>
      <p:sp>
        <p:nvSpPr>
          <p:cNvPr id="7" name="Content Placeholder 6"/>
          <p:cNvSpPr>
            <a:spLocks noGrp="1"/>
          </p:cNvSpPr>
          <p:nvPr>
            <p:ph idx="13"/>
          </p:nvPr>
        </p:nvSpPr>
        <p:spPr>
          <a:xfrm>
            <a:off x="313267" y="1432560"/>
            <a:ext cx="5518573" cy="4744403"/>
          </a:xfrm>
        </p:spPr>
        <p:txBody>
          <a:bodyPr/>
          <a:lstStyle/>
          <a:p>
            <a:pPr marL="285750" indent="-285750">
              <a:buFont typeface="Arial" panose="020B0604020202020204" pitchFamily="34" charset="0"/>
              <a:buChar char="•"/>
            </a:pPr>
            <a:r>
              <a:rPr lang="en-US" sz="2400" b="1" dirty="0"/>
              <a:t>5 Technical Divisions: </a:t>
            </a:r>
          </a:p>
          <a:p>
            <a:pPr marL="457200" indent="-173038">
              <a:buFont typeface="Courier New" panose="02070309020205020404" pitchFamily="49" charset="0"/>
              <a:buChar char="o"/>
            </a:pPr>
            <a:r>
              <a:rPr lang="en-US" dirty="0"/>
              <a:t>Extraction &amp; Processing Division (EPD)</a:t>
            </a:r>
          </a:p>
          <a:p>
            <a:pPr marL="457200" indent="-173038">
              <a:buFont typeface="Courier New" panose="02070309020205020404" pitchFamily="49" charset="0"/>
              <a:buChar char="o"/>
            </a:pPr>
            <a:r>
              <a:rPr lang="en-US" dirty="0"/>
              <a:t>Functional Materials Division (FMD)</a:t>
            </a:r>
          </a:p>
          <a:p>
            <a:pPr marL="457200" indent="-173038">
              <a:buFont typeface="Courier New" panose="02070309020205020404" pitchFamily="49" charset="0"/>
              <a:buChar char="o"/>
            </a:pPr>
            <a:r>
              <a:rPr lang="en-US" dirty="0"/>
              <a:t>Light Metals Division (LMD)</a:t>
            </a:r>
          </a:p>
          <a:p>
            <a:pPr marL="457200" indent="-173038">
              <a:buFont typeface="Courier New" panose="02070309020205020404" pitchFamily="49" charset="0"/>
              <a:buChar char="o"/>
            </a:pPr>
            <a:r>
              <a:rPr lang="en-US" dirty="0"/>
              <a:t>Materials Processing &amp; Manufacturing Division (MPMD)</a:t>
            </a:r>
          </a:p>
          <a:p>
            <a:pPr marL="457200" indent="-173038">
              <a:buFont typeface="Courier New" panose="02070309020205020404" pitchFamily="49" charset="0"/>
              <a:buChar char="o"/>
            </a:pPr>
            <a:r>
              <a:rPr lang="en-US" dirty="0"/>
              <a:t>Structural Materials Division (SMD)</a:t>
            </a:r>
          </a:p>
          <a:p>
            <a:endParaRPr lang="en-US" dirty="0"/>
          </a:p>
          <a:p>
            <a:pPr marL="285750" indent="-285750">
              <a:buFont typeface="Arial" panose="020B0604020202020204" pitchFamily="34" charset="0"/>
              <a:buChar char="•"/>
            </a:pPr>
            <a:r>
              <a:rPr lang="en-US" sz="2400" b="1" dirty="0"/>
              <a:t>30+ technical committees:</a:t>
            </a:r>
          </a:p>
          <a:p>
            <a:pPr marL="457200" indent="-173038">
              <a:buFont typeface="Courier New" panose="02070309020205020404" pitchFamily="49" charset="0"/>
              <a:buChar char="o"/>
            </a:pPr>
            <a:r>
              <a:rPr lang="en-US" dirty="0"/>
              <a:t>Focused on specialty areas and topics</a:t>
            </a:r>
          </a:p>
          <a:p>
            <a:pPr marL="457200" indent="-173038">
              <a:buFont typeface="Courier New" panose="02070309020205020404" pitchFamily="49" charset="0"/>
              <a:buChar char="o"/>
            </a:pPr>
            <a:r>
              <a:rPr lang="en-US" dirty="0"/>
              <a:t>Some housed exclusively within a technical division; others cross divisions.</a:t>
            </a:r>
          </a:p>
          <a:p>
            <a:endParaRPr lang="en-US" dirty="0"/>
          </a:p>
        </p:txBody>
      </p:sp>
      <p:pic>
        <p:nvPicPr>
          <p:cNvPr id="8"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360" y="1230842"/>
            <a:ext cx="2474264" cy="185525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655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Join a Technical Committee:</a:t>
            </a:r>
          </a:p>
        </p:txBody>
      </p:sp>
      <p:sp>
        <p:nvSpPr>
          <p:cNvPr id="3" name="Content Placeholder 2"/>
          <p:cNvSpPr>
            <a:spLocks noGrp="1"/>
          </p:cNvSpPr>
          <p:nvPr>
            <p:ph idx="1"/>
          </p:nvPr>
        </p:nvSpPr>
        <p:spPr/>
        <p:txBody>
          <a:bodyPr>
            <a:normAutofit fontScale="92500" lnSpcReduction="10000"/>
          </a:bodyPr>
          <a:lstStyle/>
          <a:p>
            <a:r>
              <a:rPr lang="en-US" dirty="0"/>
              <a:t>Your Starting Point for Involvement</a:t>
            </a:r>
          </a:p>
        </p:txBody>
      </p:sp>
      <p:sp>
        <p:nvSpPr>
          <p:cNvPr id="4" name="Date Placeholder 3"/>
          <p:cNvSpPr>
            <a:spLocks noGrp="1"/>
          </p:cNvSpPr>
          <p:nvPr>
            <p:ph type="dt" sz="half" idx="10"/>
          </p:nvPr>
        </p:nvSpPr>
        <p:spPr/>
        <p:txBody>
          <a:bodyPr/>
          <a:lstStyle/>
          <a:p>
            <a:fld id="{F1CC1162-7FB3-41C5-BC95-7E215964751D}"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11</a:t>
            </a:fld>
            <a:endParaRPr lang="en-US"/>
          </a:p>
        </p:txBody>
      </p:sp>
      <p:sp>
        <p:nvSpPr>
          <p:cNvPr id="7" name="Content Placeholder 6"/>
          <p:cNvSpPr>
            <a:spLocks noGrp="1"/>
          </p:cNvSpPr>
          <p:nvPr>
            <p:ph idx="13"/>
          </p:nvPr>
        </p:nvSpPr>
        <p:spPr>
          <a:xfrm>
            <a:off x="313267" y="1281642"/>
            <a:ext cx="8568266" cy="4946121"/>
          </a:xfrm>
        </p:spPr>
        <p:txBody>
          <a:bodyPr numCol="3" spcCol="274320">
            <a:noAutofit/>
          </a:bodyPr>
          <a:lstStyle/>
          <a:p>
            <a:pPr marL="285750" indent="-285750">
              <a:buFont typeface="Arial" panose="020B0604020202020204" pitchFamily="34" charset="0"/>
              <a:buChar char="•"/>
            </a:pPr>
            <a:r>
              <a:rPr lang="en-US" sz="1400" dirty="0"/>
              <a:t>Additive Manufacturing (J)*</a:t>
            </a:r>
          </a:p>
          <a:p>
            <a:pPr marL="285750" indent="-285750">
              <a:buFont typeface="Arial" panose="020B0604020202020204" pitchFamily="34" charset="0"/>
              <a:buChar char="•"/>
            </a:pPr>
            <a:r>
              <a:rPr lang="en-US" sz="1400" dirty="0"/>
              <a:t>Advanced Characterization, Testing, &amp; Simulation</a:t>
            </a:r>
          </a:p>
          <a:p>
            <a:pPr marL="285750" indent="-285750">
              <a:buFont typeface="Arial" panose="020B0604020202020204" pitchFamily="34" charset="0"/>
              <a:buChar char="•"/>
            </a:pPr>
            <a:r>
              <a:rPr lang="en-US" sz="1400" dirty="0"/>
              <a:t>Alloy Phases (J)*</a:t>
            </a:r>
          </a:p>
          <a:p>
            <a:pPr marL="285750" indent="-285750">
              <a:buFont typeface="Arial" panose="020B0604020202020204" pitchFamily="34" charset="0"/>
              <a:buChar char="•"/>
            </a:pPr>
            <a:r>
              <a:rPr lang="en-US" sz="1400" dirty="0"/>
              <a:t>Aluminum</a:t>
            </a:r>
          </a:p>
          <a:p>
            <a:pPr marL="285750" indent="-285750">
              <a:buFont typeface="Arial" panose="020B0604020202020204" pitchFamily="34" charset="0"/>
              <a:buChar char="•"/>
            </a:pPr>
            <a:r>
              <a:rPr lang="en-US" sz="1400" dirty="0"/>
              <a:t>Biomaterials (J)*</a:t>
            </a:r>
          </a:p>
          <a:p>
            <a:pPr marL="285750" indent="-285750">
              <a:buFont typeface="Arial" panose="020B0604020202020204" pitchFamily="34" charset="0"/>
              <a:buChar char="•"/>
            </a:pPr>
            <a:r>
              <a:rPr lang="en-US" sz="1400" dirty="0"/>
              <a:t>Chemistry &amp; Physics of Materials  (J)*</a:t>
            </a:r>
          </a:p>
          <a:p>
            <a:pPr marL="285750" indent="-285750">
              <a:buFont typeface="Arial" panose="020B0604020202020204" pitchFamily="34" charset="0"/>
              <a:buChar char="•"/>
            </a:pPr>
            <a:r>
              <a:rPr lang="en-US" sz="1400" dirty="0"/>
              <a:t>Composite Materials</a:t>
            </a:r>
          </a:p>
          <a:p>
            <a:pPr marL="285750" indent="-285750">
              <a:buFont typeface="Arial" panose="020B0604020202020204" pitchFamily="34" charset="0"/>
              <a:buChar char="•"/>
            </a:pPr>
            <a:r>
              <a:rPr lang="en-US" sz="1400" dirty="0"/>
              <a:t>Computational Mater. Sci. &amp; Eng.</a:t>
            </a:r>
          </a:p>
          <a:p>
            <a:pPr marL="285750" indent="-285750">
              <a:buFont typeface="Arial" panose="020B0604020202020204" pitchFamily="34" charset="0"/>
              <a:buChar char="•"/>
            </a:pPr>
            <a:r>
              <a:rPr lang="en-US" sz="1400" dirty="0"/>
              <a:t>Corrosion  &amp; Environmental Effects</a:t>
            </a:r>
          </a:p>
          <a:p>
            <a:pPr marL="285750" indent="-285750">
              <a:buFont typeface="Arial" panose="020B0604020202020204" pitchFamily="34" charset="0"/>
              <a:buChar char="•"/>
            </a:pPr>
            <a:r>
              <a:rPr lang="en-US" sz="1400" dirty="0"/>
              <a:t>Electronic Packaging &amp; Interconnection Mater. </a:t>
            </a:r>
          </a:p>
          <a:p>
            <a:pPr marL="285750" indent="-285750">
              <a:buFont typeface="Arial" panose="020B0604020202020204" pitchFamily="34" charset="0"/>
              <a:buChar char="•"/>
            </a:pPr>
            <a:r>
              <a:rPr lang="en-US" sz="1400" dirty="0"/>
              <a:t>Energy (J)*</a:t>
            </a:r>
          </a:p>
          <a:p>
            <a:pPr marL="285750" indent="-285750">
              <a:buFont typeface="Arial" panose="020B0604020202020204" pitchFamily="34" charset="0"/>
              <a:buChar char="•"/>
            </a:pPr>
            <a:r>
              <a:rPr lang="en-US" sz="1400" dirty="0"/>
              <a:t>Energy Conversion &amp; Storage</a:t>
            </a:r>
          </a:p>
          <a:p>
            <a:pPr marL="285750" indent="-285750">
              <a:buFont typeface="Arial" panose="020B0604020202020204" pitchFamily="34" charset="0"/>
              <a:buChar char="•"/>
            </a:pPr>
            <a:r>
              <a:rPr lang="en-US" sz="1400" dirty="0"/>
              <a:t>High Temperature Alloys</a:t>
            </a:r>
          </a:p>
          <a:p>
            <a:pPr marL="285750" indent="-285750">
              <a:buFont typeface="Arial" panose="020B0604020202020204" pitchFamily="34" charset="0"/>
              <a:buChar char="•"/>
            </a:pPr>
            <a:r>
              <a:rPr lang="en-US" sz="1400" dirty="0"/>
              <a:t>Hydrometallurgy &amp; Electrochemistry</a:t>
            </a:r>
          </a:p>
          <a:p>
            <a:pPr marL="285750" indent="-285750">
              <a:buFont typeface="Arial" panose="020B0604020202020204" pitchFamily="34" charset="0"/>
              <a:buChar char="•"/>
            </a:pPr>
            <a:r>
              <a:rPr lang="en-US" sz="1400" dirty="0"/>
              <a:t>ICME</a:t>
            </a:r>
          </a:p>
          <a:p>
            <a:pPr marL="285750" indent="-285750">
              <a:buFont typeface="Arial" panose="020B0604020202020204" pitchFamily="34" charset="0"/>
              <a:buChar char="•"/>
            </a:pPr>
            <a:r>
              <a:rPr lang="en-US" sz="1400" dirty="0"/>
              <a:t>Magnesium</a:t>
            </a:r>
          </a:p>
          <a:p>
            <a:pPr marL="285750" indent="-285750">
              <a:buFont typeface="Arial" panose="020B0604020202020204" pitchFamily="34" charset="0"/>
              <a:buChar char="•"/>
            </a:pPr>
            <a:r>
              <a:rPr lang="en-US" sz="1400" dirty="0"/>
              <a:t>Magnetic Materials</a:t>
            </a:r>
          </a:p>
          <a:p>
            <a:pPr marL="285750" indent="-285750">
              <a:buFont typeface="Arial" panose="020B0604020202020204" pitchFamily="34" charset="0"/>
              <a:buChar char="•"/>
            </a:pPr>
            <a:r>
              <a:rPr lang="en-US" sz="1400" dirty="0"/>
              <a:t>Materials Characterization</a:t>
            </a:r>
          </a:p>
          <a:p>
            <a:pPr marL="285750" indent="-285750">
              <a:buFont typeface="Arial" panose="020B0604020202020204" pitchFamily="34" charset="0"/>
              <a:buChar char="•"/>
            </a:pPr>
            <a:r>
              <a:rPr lang="en-US" sz="1400" dirty="0"/>
              <a:t>Mechanical Behavior of Materials</a:t>
            </a:r>
          </a:p>
          <a:p>
            <a:pPr marL="285750" indent="-285750">
              <a:buFont typeface="Arial" panose="020B0604020202020204" pitchFamily="34" charset="0"/>
              <a:buChar char="•"/>
            </a:pPr>
            <a:r>
              <a:rPr lang="en-US" sz="1400" dirty="0"/>
              <a:t>Nanomaterials</a:t>
            </a:r>
          </a:p>
          <a:p>
            <a:pPr marL="285750" indent="-285750">
              <a:buFont typeface="Arial" panose="020B0604020202020204" pitchFamily="34" charset="0"/>
              <a:buChar char="•"/>
            </a:pPr>
            <a:r>
              <a:rPr lang="en-US" sz="1400" dirty="0" err="1"/>
              <a:t>Nanomechanical</a:t>
            </a:r>
            <a:r>
              <a:rPr lang="en-US" sz="1400" dirty="0"/>
              <a:t> Materials Behavior</a:t>
            </a:r>
          </a:p>
          <a:p>
            <a:pPr marL="285750" indent="-285750">
              <a:buFont typeface="Arial" panose="020B0604020202020204" pitchFamily="34" charset="0"/>
              <a:buChar char="•"/>
            </a:pPr>
            <a:r>
              <a:rPr lang="en-US" sz="1400" dirty="0"/>
              <a:t>Nuclear Materials</a:t>
            </a:r>
          </a:p>
          <a:p>
            <a:pPr marL="285750" indent="-285750">
              <a:buFont typeface="Arial" panose="020B0604020202020204" pitchFamily="34" charset="0"/>
              <a:buChar char="•"/>
            </a:pPr>
            <a:r>
              <a:rPr lang="en-US" sz="1400" dirty="0"/>
              <a:t>Phase Transformations</a:t>
            </a:r>
          </a:p>
          <a:p>
            <a:pPr marL="285750" indent="-285750">
              <a:buFont typeface="Arial" panose="020B0604020202020204" pitchFamily="34" charset="0"/>
              <a:buChar char="•"/>
            </a:pPr>
            <a:r>
              <a:rPr lang="en-US" sz="1400" dirty="0"/>
              <a:t>Powder materials</a:t>
            </a:r>
          </a:p>
          <a:p>
            <a:pPr marL="285750" indent="-285750">
              <a:buFont typeface="Arial" panose="020B0604020202020204" pitchFamily="34" charset="0"/>
              <a:buChar char="•"/>
            </a:pPr>
            <a:r>
              <a:rPr lang="en-US" sz="1400" dirty="0"/>
              <a:t>Process Technology &amp; Modelling (J)*</a:t>
            </a:r>
          </a:p>
          <a:p>
            <a:pPr marL="285750" indent="-285750">
              <a:buFont typeface="Arial" panose="020B0604020202020204" pitchFamily="34" charset="0"/>
              <a:buChar char="•"/>
            </a:pPr>
            <a:r>
              <a:rPr lang="en-US" sz="1400" dirty="0" err="1"/>
              <a:t>Pyrometallurgy</a:t>
            </a:r>
            <a:endParaRPr lang="en-US" sz="1400" dirty="0"/>
          </a:p>
          <a:p>
            <a:pPr marL="285750" indent="-285750">
              <a:buFont typeface="Arial" panose="020B0604020202020204" pitchFamily="34" charset="0"/>
              <a:buChar char="•"/>
            </a:pPr>
            <a:r>
              <a:rPr lang="en-US" sz="1400" dirty="0"/>
              <a:t>Recycling &amp; Environmental Tech. (J)*</a:t>
            </a:r>
          </a:p>
          <a:p>
            <a:pPr marL="285750" indent="-285750">
              <a:buFont typeface="Arial" panose="020B0604020202020204" pitchFamily="34" charset="0"/>
              <a:buChar char="•"/>
            </a:pPr>
            <a:r>
              <a:rPr lang="en-US" sz="1400" dirty="0"/>
              <a:t>Refractory Metals &amp; Materials</a:t>
            </a:r>
          </a:p>
          <a:p>
            <a:pPr marL="285750" indent="-285750">
              <a:buFont typeface="Arial" panose="020B0604020202020204" pitchFamily="34" charset="0"/>
              <a:buChar char="•"/>
            </a:pPr>
            <a:r>
              <a:rPr lang="en-US" sz="1400" dirty="0"/>
              <a:t>Shaping &amp; Forming</a:t>
            </a:r>
          </a:p>
          <a:p>
            <a:pPr marL="285750" indent="-285750">
              <a:buFont typeface="Arial" panose="020B0604020202020204" pitchFamily="34" charset="0"/>
              <a:buChar char="•"/>
            </a:pPr>
            <a:r>
              <a:rPr lang="en-US" sz="1400" dirty="0"/>
              <a:t>Solidification</a:t>
            </a:r>
          </a:p>
          <a:p>
            <a:pPr marL="285750" indent="-285750">
              <a:buFont typeface="Arial" panose="020B0604020202020204" pitchFamily="34" charset="0"/>
              <a:buChar char="•"/>
            </a:pPr>
            <a:r>
              <a:rPr lang="en-US" sz="1400" dirty="0"/>
              <a:t>Steels</a:t>
            </a:r>
          </a:p>
          <a:p>
            <a:pPr marL="285750" indent="-285750">
              <a:buFont typeface="Arial" panose="020B0604020202020204" pitchFamily="34" charset="0"/>
              <a:buChar char="•"/>
            </a:pPr>
            <a:r>
              <a:rPr lang="en-US" sz="1400" dirty="0"/>
              <a:t>Surface Engineering</a:t>
            </a:r>
          </a:p>
          <a:p>
            <a:pPr marL="285750" indent="-285750">
              <a:buFont typeface="Arial" panose="020B0604020202020204" pitchFamily="34" charset="0"/>
              <a:buChar char="•"/>
            </a:pPr>
            <a:r>
              <a:rPr lang="en-US" sz="1400" dirty="0"/>
              <a:t>Thin Films &amp; Interfaces</a:t>
            </a:r>
          </a:p>
          <a:p>
            <a:pPr marL="285750" indent="-285750">
              <a:buFont typeface="Arial" panose="020B0604020202020204" pitchFamily="34" charset="0"/>
              <a:buChar char="•"/>
            </a:pPr>
            <a:r>
              <a:rPr lang="en-US" sz="1400" dirty="0"/>
              <a:t>Titanium</a:t>
            </a:r>
          </a:p>
          <a:p>
            <a:endParaRPr lang="en-US" sz="1400" dirty="0"/>
          </a:p>
          <a:p>
            <a:r>
              <a:rPr lang="en-US" sz="1400" dirty="0"/>
              <a:t>*(J) Joint Technical Committee</a:t>
            </a:r>
          </a:p>
          <a:p>
            <a:endParaRPr lang="en-US" sz="1400" dirty="0"/>
          </a:p>
        </p:txBody>
      </p:sp>
    </p:spTree>
    <p:extLst>
      <p:ext uri="{BB962C8B-B14F-4D97-AF65-F5344CB8AC3E}">
        <p14:creationId xmlns:p14="http://schemas.microsoft.com/office/powerpoint/2010/main" val="1407874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Technical Committee Opportunities</a:t>
            </a:r>
          </a:p>
        </p:txBody>
      </p:sp>
      <p:sp>
        <p:nvSpPr>
          <p:cNvPr id="3" name="Content Placeholder 2"/>
          <p:cNvSpPr>
            <a:spLocks noGrp="1"/>
          </p:cNvSpPr>
          <p:nvPr>
            <p:ph idx="1"/>
          </p:nvPr>
        </p:nvSpPr>
        <p:spPr>
          <a:xfrm>
            <a:off x="313267" y="1016000"/>
            <a:ext cx="8698653" cy="5160963"/>
          </a:xfrm>
        </p:spPr>
        <p:txBody>
          <a:bodyPr>
            <a:normAutofit fontScale="92500" lnSpcReduction="20000"/>
          </a:bodyPr>
          <a:lstStyle/>
          <a:p>
            <a:pPr marL="285750" indent="-285750">
              <a:buFont typeface="Arial" panose="020B0604020202020204" pitchFamily="34" charset="0"/>
              <a:buChar char="•"/>
            </a:pPr>
            <a:r>
              <a:rPr lang="en-US" sz="2400" b="1" dirty="0"/>
              <a:t>What You Can Do: </a:t>
            </a:r>
            <a:endParaRPr lang="en-US" sz="2400" b="1" dirty="0" smtClean="0"/>
          </a:p>
          <a:p>
            <a:pPr marL="457200" indent="-173038">
              <a:lnSpc>
                <a:spcPct val="100000"/>
              </a:lnSpc>
              <a:buFont typeface="Courier New" panose="02070309020205020404" pitchFamily="49" charset="0"/>
              <a:buChar char="o"/>
            </a:pPr>
            <a:r>
              <a:rPr lang="en-US" dirty="0"/>
              <a:t>Propose and/or organize symposia </a:t>
            </a:r>
          </a:p>
          <a:p>
            <a:pPr marL="457200" indent="-173038">
              <a:lnSpc>
                <a:spcPct val="100000"/>
              </a:lnSpc>
              <a:buFont typeface="Courier New" panose="02070309020205020404" pitchFamily="49" charset="0"/>
              <a:buChar char="o"/>
            </a:pPr>
            <a:r>
              <a:rPr lang="en-US" dirty="0"/>
              <a:t>Serve as a session chair</a:t>
            </a:r>
          </a:p>
          <a:p>
            <a:pPr marL="457200" indent="-173038">
              <a:lnSpc>
                <a:spcPct val="120000"/>
              </a:lnSpc>
              <a:buFont typeface="Courier New" panose="02070309020205020404" pitchFamily="49" charset="0"/>
              <a:buChar char="o"/>
            </a:pPr>
            <a:r>
              <a:rPr lang="en-US" dirty="0"/>
              <a:t>Propose and/or organize a professional </a:t>
            </a:r>
            <a:br>
              <a:rPr lang="en-US" dirty="0"/>
            </a:br>
            <a:r>
              <a:rPr lang="en-US" dirty="0" smtClean="0"/>
              <a:t>development </a:t>
            </a:r>
            <a:r>
              <a:rPr lang="en-US" dirty="0"/>
              <a:t>course or workshop</a:t>
            </a:r>
          </a:p>
          <a:p>
            <a:pPr marL="457200" indent="-173038">
              <a:lnSpc>
                <a:spcPct val="120000"/>
              </a:lnSpc>
              <a:buFont typeface="Courier New" panose="02070309020205020404" pitchFamily="49" charset="0"/>
              <a:buChar char="o"/>
            </a:pPr>
            <a:r>
              <a:rPr lang="en-US" dirty="0"/>
              <a:t>Organize and/or contribute to </a:t>
            </a:r>
            <a:r>
              <a:rPr lang="en-US" i="1" dirty="0"/>
              <a:t>JOM</a:t>
            </a:r>
            <a:r>
              <a:rPr lang="en-US" dirty="0"/>
              <a:t> </a:t>
            </a:r>
            <a:r>
              <a:rPr lang="en-US" dirty="0" smtClean="0"/>
              <a:t/>
            </a:r>
            <a:br>
              <a:rPr lang="en-US" dirty="0" smtClean="0"/>
            </a:br>
            <a:r>
              <a:rPr lang="en-US" dirty="0" smtClean="0"/>
              <a:t>technical </a:t>
            </a:r>
            <a:r>
              <a:rPr lang="en-US" dirty="0"/>
              <a:t>topics</a:t>
            </a:r>
          </a:p>
          <a:p>
            <a:pPr marL="457200" indent="-173038">
              <a:lnSpc>
                <a:spcPct val="100000"/>
              </a:lnSpc>
              <a:buFont typeface="Courier New" panose="02070309020205020404" pitchFamily="49" charset="0"/>
              <a:buChar char="o"/>
            </a:pPr>
            <a:r>
              <a:rPr lang="en-US" dirty="0"/>
              <a:t>Serve in a leadership position on the </a:t>
            </a:r>
            <a:r>
              <a:rPr lang="en-US" dirty="0" smtClean="0"/>
              <a:t>committee</a:t>
            </a:r>
          </a:p>
          <a:p>
            <a:endParaRPr lang="en-US" sz="1100" dirty="0"/>
          </a:p>
          <a:p>
            <a:r>
              <a:rPr lang="en-US" b="1" dirty="0" smtClean="0"/>
              <a:t>Technical committees shape all TMS activity in a particular technical area.</a:t>
            </a:r>
          </a:p>
          <a:p>
            <a:endParaRPr lang="en-US" sz="1100" b="1" dirty="0" smtClean="0"/>
          </a:p>
          <a:p>
            <a:pPr marL="285750" indent="-285750">
              <a:buFont typeface="Arial" panose="020B0604020202020204" pitchFamily="34" charset="0"/>
              <a:buChar char="•"/>
            </a:pPr>
            <a:r>
              <a:rPr lang="en-US" sz="2400" b="1" dirty="0" smtClean="0"/>
              <a:t>What You Will Gain:</a:t>
            </a:r>
          </a:p>
          <a:p>
            <a:pPr marL="457200" indent="-173038">
              <a:lnSpc>
                <a:spcPct val="100000"/>
              </a:lnSpc>
              <a:buFont typeface="Courier New" panose="02070309020205020404" pitchFamily="49" charset="0"/>
              <a:buChar char="o"/>
            </a:pPr>
            <a:r>
              <a:rPr lang="en-US" dirty="0" smtClean="0"/>
              <a:t>Expanded network of colleagues in your interest area</a:t>
            </a:r>
          </a:p>
          <a:p>
            <a:pPr marL="457200" indent="-173038">
              <a:lnSpc>
                <a:spcPct val="100000"/>
              </a:lnSpc>
              <a:buFont typeface="Courier New" panose="02070309020205020404" pitchFamily="49" charset="0"/>
              <a:buChar char="o"/>
            </a:pPr>
            <a:r>
              <a:rPr lang="en-US" dirty="0" smtClean="0"/>
              <a:t>Knowledge of the latest advances in your field</a:t>
            </a:r>
          </a:p>
          <a:p>
            <a:pPr marL="457200" indent="-173038">
              <a:lnSpc>
                <a:spcPct val="100000"/>
              </a:lnSpc>
              <a:buFont typeface="Courier New" panose="02070309020205020404" pitchFamily="49" charset="0"/>
              <a:buChar char="o"/>
            </a:pPr>
            <a:r>
              <a:rPr lang="en-US" dirty="0" smtClean="0"/>
              <a:t>Access to new volunteer opportunities</a:t>
            </a:r>
          </a:p>
          <a:p>
            <a:pPr marL="457200" indent="-173038">
              <a:lnSpc>
                <a:spcPct val="100000"/>
              </a:lnSpc>
              <a:buFont typeface="Courier New" panose="02070309020205020404" pitchFamily="49" charset="0"/>
              <a:buChar char="o"/>
            </a:pPr>
            <a:r>
              <a:rPr lang="en-US" dirty="0" smtClean="0"/>
              <a:t>Enhanced profile as a leader and contributor to the profession</a:t>
            </a:r>
          </a:p>
          <a:p>
            <a:endParaRPr lang="en-US" dirty="0"/>
          </a:p>
        </p:txBody>
      </p:sp>
      <p:sp>
        <p:nvSpPr>
          <p:cNvPr id="4" name="Date Placeholder 3"/>
          <p:cNvSpPr>
            <a:spLocks noGrp="1"/>
          </p:cNvSpPr>
          <p:nvPr>
            <p:ph type="dt" sz="half" idx="10"/>
          </p:nvPr>
        </p:nvSpPr>
        <p:spPr/>
        <p:txBody>
          <a:bodyPr/>
          <a:lstStyle/>
          <a:p>
            <a:fld id="{31C157E6-65CF-4F91-A9AC-A4E6E7EBFCA8}"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12</a:t>
            </a:fld>
            <a:endParaRPr lang="en-US"/>
          </a:p>
        </p:txBody>
      </p:sp>
      <p:pic>
        <p:nvPicPr>
          <p:cNvPr id="7"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86694" y="1036320"/>
            <a:ext cx="2800199" cy="186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859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Organize Symposia</a:t>
            </a:r>
          </a:p>
        </p:txBody>
      </p:sp>
      <p:sp>
        <p:nvSpPr>
          <p:cNvPr id="3" name="Content Placeholder 2"/>
          <p:cNvSpPr>
            <a:spLocks noGrp="1"/>
          </p:cNvSpPr>
          <p:nvPr>
            <p:ph idx="1"/>
          </p:nvPr>
        </p:nvSpPr>
        <p:spPr>
          <a:xfrm>
            <a:off x="313267" y="1043538"/>
            <a:ext cx="6544733" cy="5133425"/>
          </a:xfrm>
        </p:spPr>
        <p:txBody>
          <a:bodyPr>
            <a:normAutofit/>
          </a:bodyPr>
          <a:lstStyle/>
          <a:p>
            <a:pPr marL="285750" indent="-285750">
              <a:lnSpc>
                <a:spcPct val="100000"/>
              </a:lnSpc>
              <a:buFont typeface="Arial" panose="020B0604020202020204" pitchFamily="34" charset="0"/>
              <a:buChar char="•"/>
            </a:pPr>
            <a:r>
              <a:rPr lang="en-US" sz="2400" dirty="0"/>
              <a:t>Take your idea to the committee meeting!</a:t>
            </a:r>
          </a:p>
          <a:p>
            <a:pPr marL="285750" indent="-285750">
              <a:lnSpc>
                <a:spcPct val="100000"/>
              </a:lnSpc>
              <a:buFont typeface="Arial" panose="020B0604020202020204" pitchFamily="34" charset="0"/>
              <a:buChar char="•"/>
            </a:pPr>
            <a:r>
              <a:rPr lang="en-US" sz="2400" dirty="0"/>
              <a:t>Basic symposia information: Title, organizers, and a brief description</a:t>
            </a:r>
          </a:p>
          <a:p>
            <a:pPr marL="285750" indent="-285750">
              <a:lnSpc>
                <a:spcPct val="100000"/>
              </a:lnSpc>
              <a:buFont typeface="Arial" panose="020B0604020202020204" pitchFamily="34" charset="0"/>
              <a:buChar char="•"/>
            </a:pPr>
            <a:r>
              <a:rPr lang="en-US" sz="2400" dirty="0"/>
              <a:t>Other considerations:</a:t>
            </a:r>
          </a:p>
          <a:p>
            <a:pPr marL="971550" lvl="1" indent="-285750">
              <a:lnSpc>
                <a:spcPct val="100000"/>
              </a:lnSpc>
              <a:buFont typeface="Courier New" panose="02070309020205020404" pitchFamily="49" charset="0"/>
              <a:buChar char="o"/>
            </a:pPr>
            <a:r>
              <a:rPr lang="en-US" sz="2400" dirty="0"/>
              <a:t>Number of planned sessions</a:t>
            </a:r>
          </a:p>
          <a:p>
            <a:pPr marL="971550" lvl="1" indent="-285750">
              <a:lnSpc>
                <a:spcPct val="100000"/>
              </a:lnSpc>
              <a:buFont typeface="Courier New" panose="02070309020205020404" pitchFamily="49" charset="0"/>
              <a:buChar char="o"/>
            </a:pPr>
            <a:r>
              <a:rPr lang="en-US" sz="2400" dirty="0"/>
              <a:t>Number of people expected per session</a:t>
            </a:r>
          </a:p>
          <a:p>
            <a:pPr marL="285750" indent="-285750">
              <a:lnSpc>
                <a:spcPct val="100000"/>
              </a:lnSpc>
              <a:buFont typeface="Arial" panose="020B0604020202020204" pitchFamily="34" charset="0"/>
              <a:buChar char="•"/>
            </a:pPr>
            <a:r>
              <a:rPr lang="en-US" sz="2400" dirty="0"/>
              <a:t>Co-sponsorship when possible: Having more than one committee approval decreases overlapping programming</a:t>
            </a:r>
          </a:p>
          <a:p>
            <a:pPr marL="285750" indent="-285750">
              <a:lnSpc>
                <a:spcPct val="100000"/>
              </a:lnSpc>
              <a:buFont typeface="Arial" panose="020B0604020202020204" pitchFamily="34" charset="0"/>
              <a:buChar char="•"/>
            </a:pPr>
            <a:r>
              <a:rPr lang="en-US" sz="2400" dirty="0"/>
              <a:t>Contact the committee chair with </a:t>
            </a:r>
            <a:r>
              <a:rPr lang="en-US" sz="2400" dirty="0" smtClean="0"/>
              <a:t>questions</a:t>
            </a:r>
            <a:endParaRPr lang="en-US" sz="2400" dirty="0"/>
          </a:p>
        </p:txBody>
      </p:sp>
      <p:sp>
        <p:nvSpPr>
          <p:cNvPr id="4" name="Date Placeholder 3"/>
          <p:cNvSpPr>
            <a:spLocks noGrp="1"/>
          </p:cNvSpPr>
          <p:nvPr>
            <p:ph type="dt" sz="half" idx="10"/>
          </p:nvPr>
        </p:nvSpPr>
        <p:spPr/>
        <p:txBody>
          <a:bodyPr/>
          <a:lstStyle/>
          <a:p>
            <a:fld id="{31C157E6-65CF-4F91-A9AC-A4E6E7EBFCA8}"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13</a:t>
            </a:fld>
            <a:endParaRPr lang="en-US"/>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058871" y="2347030"/>
            <a:ext cx="1844674" cy="103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58871" y="4877915"/>
            <a:ext cx="1844674" cy="103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058870" y="3598246"/>
            <a:ext cx="1844675" cy="103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58871" y="1043538"/>
            <a:ext cx="184467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820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Join an Administrative Committee</a:t>
            </a:r>
          </a:p>
        </p:txBody>
      </p:sp>
      <p:sp>
        <p:nvSpPr>
          <p:cNvPr id="3" name="Content Placeholder 2"/>
          <p:cNvSpPr>
            <a:spLocks noGrp="1"/>
          </p:cNvSpPr>
          <p:nvPr>
            <p:ph sz="half" idx="1"/>
          </p:nvPr>
        </p:nvSpPr>
        <p:spPr>
          <a:xfrm>
            <a:off x="313267" y="1402080"/>
            <a:ext cx="4144433" cy="4774882"/>
          </a:xfrm>
        </p:spPr>
        <p:txBody>
          <a:bodyPr/>
          <a:lstStyle/>
          <a:p>
            <a:pPr>
              <a:lnSpc>
                <a:spcPct val="100000"/>
              </a:lnSpc>
            </a:pPr>
            <a:r>
              <a:rPr lang="en-US" b="1" dirty="0"/>
              <a:t>Open Committees</a:t>
            </a:r>
          </a:p>
          <a:p>
            <a:pPr marL="285750" indent="-285750">
              <a:lnSpc>
                <a:spcPct val="100000"/>
              </a:lnSpc>
              <a:buFont typeface="Arial" panose="020B0604020202020204" pitchFamily="34" charset="0"/>
              <a:buChar char="•"/>
            </a:pPr>
            <a:r>
              <a:rPr lang="en-US" dirty="0"/>
              <a:t>Diversity</a:t>
            </a:r>
          </a:p>
          <a:p>
            <a:pPr marL="285750" indent="-285750">
              <a:lnSpc>
                <a:spcPct val="100000"/>
              </a:lnSpc>
              <a:buFont typeface="Arial" panose="020B0604020202020204" pitchFamily="34" charset="0"/>
              <a:buChar char="•"/>
            </a:pPr>
            <a:r>
              <a:rPr lang="en-US" dirty="0"/>
              <a:t>Education</a:t>
            </a:r>
          </a:p>
          <a:p>
            <a:pPr marL="285750" indent="-285750">
              <a:lnSpc>
                <a:spcPct val="100000"/>
              </a:lnSpc>
              <a:buFont typeface="Arial" panose="020B0604020202020204" pitchFamily="34" charset="0"/>
              <a:buChar char="•"/>
            </a:pPr>
            <a:r>
              <a:rPr lang="en-US" dirty="0"/>
              <a:t>Materials Innovation</a:t>
            </a:r>
          </a:p>
          <a:p>
            <a:pPr marL="285750" indent="-285750">
              <a:lnSpc>
                <a:spcPct val="100000"/>
              </a:lnSpc>
              <a:buFont typeface="Arial" panose="020B0604020202020204" pitchFamily="34" charset="0"/>
              <a:buChar char="•"/>
            </a:pPr>
            <a:r>
              <a:rPr lang="en-US" dirty="0"/>
              <a:t>Public &amp; Government Affairs</a:t>
            </a:r>
          </a:p>
          <a:p>
            <a:pPr marL="285750" indent="-285750">
              <a:lnSpc>
                <a:spcPct val="100000"/>
              </a:lnSpc>
              <a:buFont typeface="Arial" panose="020B0604020202020204" pitchFamily="34" charset="0"/>
              <a:buChar char="•"/>
            </a:pPr>
            <a:r>
              <a:rPr lang="en-US" dirty="0"/>
              <a:t>Young Professionals</a:t>
            </a:r>
          </a:p>
          <a:p>
            <a:pPr>
              <a:lnSpc>
                <a:spcPct val="100000"/>
              </a:lnSpc>
            </a:pPr>
            <a:endParaRPr lang="en-US" dirty="0"/>
          </a:p>
          <a:p>
            <a:pPr>
              <a:lnSpc>
                <a:spcPct val="100000"/>
              </a:lnSpc>
            </a:pPr>
            <a:r>
              <a:rPr lang="en-US" b="1" dirty="0"/>
              <a:t>Committees with Membership Requirements</a:t>
            </a:r>
          </a:p>
          <a:p>
            <a:pPr marL="285750" indent="-285750">
              <a:lnSpc>
                <a:spcPct val="100000"/>
              </a:lnSpc>
              <a:buFont typeface="Arial" panose="020B0604020202020204" pitchFamily="34" charset="0"/>
              <a:buChar char="•"/>
            </a:pPr>
            <a:r>
              <a:rPr lang="en-US" dirty="0"/>
              <a:t>Accreditation (ABET PEV)</a:t>
            </a:r>
          </a:p>
          <a:p>
            <a:pPr marL="285750" indent="-285750">
              <a:lnSpc>
                <a:spcPct val="100000"/>
              </a:lnSpc>
              <a:buFont typeface="Arial" panose="020B0604020202020204" pitchFamily="34" charset="0"/>
              <a:buChar char="•"/>
            </a:pPr>
            <a:r>
              <a:rPr lang="en-US" dirty="0"/>
              <a:t>Professional Registration (PE)</a:t>
            </a:r>
          </a:p>
          <a:p>
            <a:endParaRPr lang="en-US" dirty="0"/>
          </a:p>
        </p:txBody>
      </p:sp>
      <p:sp>
        <p:nvSpPr>
          <p:cNvPr id="4" name="Content Placeholder 3"/>
          <p:cNvSpPr>
            <a:spLocks noGrp="1"/>
          </p:cNvSpPr>
          <p:nvPr>
            <p:ph sz="half" idx="2"/>
          </p:nvPr>
        </p:nvSpPr>
        <p:spPr>
          <a:xfrm>
            <a:off x="4629149" y="1402080"/>
            <a:ext cx="4252383" cy="4774882"/>
          </a:xfrm>
        </p:spPr>
        <p:txBody>
          <a:bodyPr/>
          <a:lstStyle/>
          <a:p>
            <a:pPr>
              <a:lnSpc>
                <a:spcPct val="100000"/>
              </a:lnSpc>
            </a:pPr>
            <a:r>
              <a:rPr lang="en-US" b="1" dirty="0"/>
              <a:t>Invitation-Only Committees</a:t>
            </a:r>
          </a:p>
          <a:p>
            <a:pPr marL="285750" indent="-285750">
              <a:lnSpc>
                <a:spcPct val="100000"/>
              </a:lnSpc>
              <a:buFont typeface="Arial" panose="020B0604020202020204" pitchFamily="34" charset="0"/>
              <a:buChar char="•"/>
            </a:pPr>
            <a:r>
              <a:rPr lang="en-US" dirty="0"/>
              <a:t>Audit</a:t>
            </a:r>
          </a:p>
          <a:p>
            <a:pPr marL="285750" indent="-285750">
              <a:lnSpc>
                <a:spcPct val="100000"/>
              </a:lnSpc>
              <a:buFont typeface="Arial" panose="020B0604020202020204" pitchFamily="34" charset="0"/>
              <a:buChar char="•"/>
            </a:pPr>
            <a:r>
              <a:rPr lang="en-US" dirty="0"/>
              <a:t>Content Development &amp; Dissemination</a:t>
            </a:r>
          </a:p>
          <a:p>
            <a:pPr marL="285750" indent="-285750">
              <a:lnSpc>
                <a:spcPct val="100000"/>
              </a:lnSpc>
              <a:buFont typeface="Arial" panose="020B0604020202020204" pitchFamily="34" charset="0"/>
              <a:buChar char="•"/>
            </a:pPr>
            <a:r>
              <a:rPr lang="en-US" dirty="0"/>
              <a:t>Division Councils</a:t>
            </a:r>
          </a:p>
          <a:p>
            <a:pPr marL="285750" indent="-285750">
              <a:lnSpc>
                <a:spcPct val="100000"/>
              </a:lnSpc>
              <a:buFont typeface="Arial" panose="020B0604020202020204" pitchFamily="34" charset="0"/>
              <a:buChar char="•"/>
            </a:pPr>
            <a:r>
              <a:rPr lang="en-US" dirty="0"/>
              <a:t>Financial Planning</a:t>
            </a:r>
          </a:p>
          <a:p>
            <a:pPr marL="285750" indent="-285750">
              <a:lnSpc>
                <a:spcPct val="100000"/>
              </a:lnSpc>
              <a:buFont typeface="Arial" panose="020B0604020202020204" pitchFamily="34" charset="0"/>
              <a:buChar char="•"/>
            </a:pPr>
            <a:r>
              <a:rPr lang="en-US" dirty="0"/>
              <a:t>Materials &amp; Society</a:t>
            </a:r>
          </a:p>
          <a:p>
            <a:pPr marL="285750" indent="-285750">
              <a:lnSpc>
                <a:spcPct val="100000"/>
              </a:lnSpc>
              <a:buFont typeface="Arial" panose="020B0604020202020204" pitchFamily="34" charset="0"/>
              <a:buChar char="•"/>
            </a:pPr>
            <a:r>
              <a:rPr lang="en-US" dirty="0"/>
              <a:t>Membership &amp; Student Development</a:t>
            </a:r>
          </a:p>
          <a:p>
            <a:pPr marL="285750" indent="-285750">
              <a:lnSpc>
                <a:spcPct val="100000"/>
              </a:lnSpc>
              <a:buFont typeface="Arial" panose="020B0604020202020204" pitchFamily="34" charset="0"/>
              <a:buChar char="•"/>
            </a:pPr>
            <a:r>
              <a:rPr lang="en-US" dirty="0"/>
              <a:t>Nominating</a:t>
            </a:r>
          </a:p>
          <a:p>
            <a:pPr marL="285750" indent="-285750">
              <a:lnSpc>
                <a:spcPct val="100000"/>
              </a:lnSpc>
              <a:buFont typeface="Arial" panose="020B0604020202020204" pitchFamily="34" charset="0"/>
              <a:buChar char="•"/>
            </a:pPr>
            <a:r>
              <a:rPr lang="en-US" dirty="0"/>
              <a:t>Professional Development</a:t>
            </a:r>
          </a:p>
          <a:p>
            <a:pPr marL="285750" indent="-285750">
              <a:lnSpc>
                <a:spcPct val="100000"/>
              </a:lnSpc>
              <a:buFont typeface="Arial" panose="020B0604020202020204" pitchFamily="34" charset="0"/>
              <a:buChar char="•"/>
            </a:pPr>
            <a:r>
              <a:rPr lang="en-US" dirty="0"/>
              <a:t>Program</a:t>
            </a:r>
          </a:p>
          <a:p>
            <a:endParaRPr lang="en-US" dirty="0"/>
          </a:p>
        </p:txBody>
      </p:sp>
      <p:sp>
        <p:nvSpPr>
          <p:cNvPr id="5" name="Date Placeholder 4"/>
          <p:cNvSpPr>
            <a:spLocks noGrp="1"/>
          </p:cNvSpPr>
          <p:nvPr>
            <p:ph type="dt" sz="half" idx="10"/>
          </p:nvPr>
        </p:nvSpPr>
        <p:spPr/>
        <p:txBody>
          <a:bodyPr/>
          <a:lstStyle/>
          <a:p>
            <a:fld id="{B40DD1E4-C7F7-4699-B299-7988F1815CA4}" type="datetime1">
              <a:rPr lang="en-US" smtClean="0"/>
              <a:t>2/15/2017</a:t>
            </a:fld>
            <a:endParaRPr lang="en-US"/>
          </a:p>
        </p:txBody>
      </p:sp>
      <p:sp>
        <p:nvSpPr>
          <p:cNvPr id="6" name="Footer Placeholder 5"/>
          <p:cNvSpPr>
            <a:spLocks noGrp="1"/>
          </p:cNvSpPr>
          <p:nvPr>
            <p:ph type="ftr" sz="quarter" idx="11"/>
          </p:nvPr>
        </p:nvSpPr>
        <p:spPr/>
        <p:txBody>
          <a:bodyPr/>
          <a:lstStyle/>
          <a:p>
            <a:r>
              <a:rPr lang="en-US" smtClean="0"/>
              <a:t>TMS 101: Participating Above the Presenter Level</a:t>
            </a:r>
            <a:endParaRPr lang="en-US"/>
          </a:p>
        </p:txBody>
      </p:sp>
      <p:sp>
        <p:nvSpPr>
          <p:cNvPr id="7" name="Slide Number Placeholder 6"/>
          <p:cNvSpPr>
            <a:spLocks noGrp="1"/>
          </p:cNvSpPr>
          <p:nvPr>
            <p:ph type="sldNum" sz="quarter" idx="12"/>
          </p:nvPr>
        </p:nvSpPr>
        <p:spPr/>
        <p:txBody>
          <a:bodyPr/>
          <a:lstStyle/>
          <a:p>
            <a:fld id="{D280B785-82E9-4EE1-A79A-7402A679B603}" type="slidenum">
              <a:rPr lang="en-US" smtClean="0"/>
              <a:t>14</a:t>
            </a:fld>
            <a:endParaRPr lang="en-US"/>
          </a:p>
        </p:txBody>
      </p:sp>
      <p:sp>
        <p:nvSpPr>
          <p:cNvPr id="8" name="Content Placeholder 2"/>
          <p:cNvSpPr txBox="1">
            <a:spLocks/>
          </p:cNvSpPr>
          <p:nvPr/>
        </p:nvSpPr>
        <p:spPr>
          <a:xfrm>
            <a:off x="313267" y="863600"/>
            <a:ext cx="8568266" cy="30797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Look for the Call for Volunteers to participate in </a:t>
            </a:r>
            <a:r>
              <a:rPr lang="en-US" b="1" dirty="0" smtClean="0"/>
              <a:t>invitation-only </a:t>
            </a:r>
            <a:r>
              <a:rPr lang="en-US" b="1" dirty="0"/>
              <a:t>committees</a:t>
            </a:r>
          </a:p>
        </p:txBody>
      </p:sp>
    </p:spTree>
    <p:extLst>
      <p:ext uri="{BB962C8B-B14F-4D97-AF65-F5344CB8AC3E}">
        <p14:creationId xmlns:p14="http://schemas.microsoft.com/office/powerpoint/2010/main" val="1199160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Edit/Review TMS Publications</a:t>
            </a:r>
          </a:p>
        </p:txBody>
      </p:sp>
      <p:sp>
        <p:nvSpPr>
          <p:cNvPr id="3" name="Content Placeholder 2"/>
          <p:cNvSpPr>
            <a:spLocks noGrp="1"/>
          </p:cNvSpPr>
          <p:nvPr>
            <p:ph idx="1"/>
          </p:nvPr>
        </p:nvSpPr>
        <p:spPr>
          <a:xfrm>
            <a:off x="313267" y="1043538"/>
            <a:ext cx="5559213" cy="5133425"/>
          </a:xfrm>
        </p:spPr>
        <p:txBody>
          <a:bodyPr>
            <a:normAutofit fontScale="77500" lnSpcReduction="20000"/>
          </a:bodyPr>
          <a:lstStyle/>
          <a:p>
            <a:pPr marL="285750" indent="-285750">
              <a:lnSpc>
                <a:spcPct val="120000"/>
              </a:lnSpc>
              <a:buFont typeface="Arial" panose="020B0604020202020204" pitchFamily="34" charset="0"/>
              <a:buChar char="•"/>
            </a:pPr>
            <a:r>
              <a:rPr lang="en-US" sz="2400" dirty="0"/>
              <a:t>Symposium papers are generally published in a TMS publication</a:t>
            </a:r>
          </a:p>
          <a:p>
            <a:pPr marL="285750" indent="-285750">
              <a:lnSpc>
                <a:spcPct val="120000"/>
              </a:lnSpc>
              <a:buFont typeface="Arial" panose="020B0604020202020204" pitchFamily="34" charset="0"/>
              <a:buChar char="•"/>
            </a:pPr>
            <a:r>
              <a:rPr lang="en-US" sz="2400" i="1" dirty="0"/>
              <a:t>JOM</a:t>
            </a:r>
            <a:r>
              <a:rPr lang="en-US" sz="2400" dirty="0"/>
              <a:t>: The TMS member journal and flagship publication</a:t>
            </a:r>
          </a:p>
          <a:p>
            <a:pPr marL="1028700" lvl="1" indent="-342900">
              <a:lnSpc>
                <a:spcPct val="120000"/>
              </a:lnSpc>
              <a:buFont typeface="Courier New" panose="02070309020205020404" pitchFamily="49" charset="0"/>
              <a:buChar char="o"/>
            </a:pPr>
            <a:r>
              <a:rPr lang="en-US" sz="2400" dirty="0"/>
              <a:t>Topical issues</a:t>
            </a:r>
          </a:p>
          <a:p>
            <a:pPr marL="1028700" lvl="1" indent="-342900">
              <a:lnSpc>
                <a:spcPct val="120000"/>
              </a:lnSpc>
              <a:buFont typeface="Courier New" panose="02070309020205020404" pitchFamily="49" charset="0"/>
              <a:buChar char="o"/>
            </a:pPr>
            <a:r>
              <a:rPr lang="en-US" sz="2400" dirty="0"/>
              <a:t>Present your topic idea to a relevant committee</a:t>
            </a:r>
          </a:p>
          <a:p>
            <a:pPr marL="1028700" lvl="1" indent="-342900">
              <a:lnSpc>
                <a:spcPct val="120000"/>
              </a:lnSpc>
              <a:buFont typeface="Courier New" panose="02070309020205020404" pitchFamily="49" charset="0"/>
              <a:buChar char="o"/>
            </a:pPr>
            <a:r>
              <a:rPr lang="en-US" sz="2400" dirty="0"/>
              <a:t>Volunteer to review papers</a:t>
            </a:r>
          </a:p>
          <a:p>
            <a:pPr marL="285750" indent="-285750">
              <a:lnSpc>
                <a:spcPct val="120000"/>
              </a:lnSpc>
              <a:buFont typeface="Arial" panose="020B0604020202020204" pitchFamily="34" charset="0"/>
              <a:buChar char="•"/>
            </a:pPr>
            <a:r>
              <a:rPr lang="en-US" sz="2400" dirty="0"/>
              <a:t>Journals with a more focused editorial scope:</a:t>
            </a:r>
          </a:p>
          <a:p>
            <a:pPr marL="1028700" lvl="1" indent="-342900">
              <a:lnSpc>
                <a:spcPct val="120000"/>
              </a:lnSpc>
              <a:buFont typeface="Courier New" panose="02070309020205020404" pitchFamily="49" charset="0"/>
              <a:buChar char="o"/>
            </a:pPr>
            <a:r>
              <a:rPr lang="en-US" sz="2400" i="1" dirty="0"/>
              <a:t>Metallurgical and Materials Transactions A, B, E</a:t>
            </a:r>
          </a:p>
          <a:p>
            <a:pPr marL="1028700" lvl="1" indent="-342900">
              <a:lnSpc>
                <a:spcPct val="120000"/>
              </a:lnSpc>
              <a:buFont typeface="Courier New" panose="02070309020205020404" pitchFamily="49" charset="0"/>
              <a:buChar char="o"/>
            </a:pPr>
            <a:r>
              <a:rPr lang="en-US" sz="2400" i="1" dirty="0"/>
              <a:t>Journal of Electronic Materials </a:t>
            </a:r>
          </a:p>
          <a:p>
            <a:pPr marL="1028700" lvl="1" indent="-342900">
              <a:lnSpc>
                <a:spcPct val="120000"/>
              </a:lnSpc>
              <a:buFont typeface="Courier New" panose="02070309020205020404" pitchFamily="49" charset="0"/>
              <a:buChar char="o"/>
            </a:pPr>
            <a:r>
              <a:rPr lang="en-US" sz="2400" i="1" dirty="0"/>
              <a:t>Journal of Sustainable Metallurgy</a:t>
            </a:r>
          </a:p>
          <a:p>
            <a:pPr marL="1028700" lvl="1" indent="-342900">
              <a:lnSpc>
                <a:spcPct val="120000"/>
              </a:lnSpc>
              <a:buFont typeface="Courier New" panose="02070309020205020404" pitchFamily="49" charset="0"/>
              <a:buChar char="o"/>
            </a:pPr>
            <a:r>
              <a:rPr lang="en-US" sz="2400" i="1" dirty="0"/>
              <a:t>Integrating Materials and Manufacturing Innovation</a:t>
            </a:r>
          </a:p>
        </p:txBody>
      </p:sp>
      <p:sp>
        <p:nvSpPr>
          <p:cNvPr id="4" name="Date Placeholder 3"/>
          <p:cNvSpPr>
            <a:spLocks noGrp="1"/>
          </p:cNvSpPr>
          <p:nvPr>
            <p:ph type="dt" sz="half" idx="10"/>
          </p:nvPr>
        </p:nvSpPr>
        <p:spPr/>
        <p:txBody>
          <a:bodyPr/>
          <a:lstStyle/>
          <a:p>
            <a:fld id="{31C157E6-65CF-4F91-A9AC-A4E6E7EBFCA8}"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15</a:t>
            </a:fld>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8250" y="1053651"/>
            <a:ext cx="1152827" cy="1516877"/>
          </a:xfrm>
          <a:prstGeom prst="rect">
            <a:avLst/>
          </a:prstGeom>
          <a:ln>
            <a:solidFill>
              <a:schemeClr val="tx1"/>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3707" y="1043537"/>
            <a:ext cx="1152827" cy="1537103"/>
          </a:xfrm>
          <a:prstGeom prst="rect">
            <a:avLst/>
          </a:prstGeom>
          <a:ln>
            <a:solidFill>
              <a:schemeClr val="tx1"/>
            </a:solidFill>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261" y="2719938"/>
            <a:ext cx="1150964" cy="1537103"/>
          </a:xfrm>
          <a:prstGeom prst="rect">
            <a:avLst/>
          </a:prstGeom>
          <a:ln>
            <a:solidFill>
              <a:schemeClr val="tx1"/>
            </a:solidFill>
          </a:ln>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8787" y="2727623"/>
            <a:ext cx="1152827" cy="1521731"/>
          </a:xfrm>
          <a:prstGeom prst="rect">
            <a:avLst/>
          </a:prstGeom>
          <a:ln>
            <a:solidFill>
              <a:schemeClr val="tx1"/>
            </a:solidFill>
          </a:ln>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6663" y="4396338"/>
            <a:ext cx="1136000" cy="1537103"/>
          </a:xfrm>
          <a:prstGeom prst="rect">
            <a:avLst/>
          </a:prstGeom>
          <a:ln>
            <a:solidFill>
              <a:schemeClr val="tx1"/>
            </a:solidFill>
          </a:ln>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43707" y="4396337"/>
            <a:ext cx="1152827" cy="1537102"/>
          </a:xfrm>
          <a:prstGeom prst="rect">
            <a:avLst/>
          </a:prstGeom>
          <a:ln>
            <a:solidFill>
              <a:schemeClr val="tx1"/>
            </a:solidFill>
          </a:ln>
        </p:spPr>
      </p:pic>
    </p:spTree>
    <p:extLst>
      <p:ext uri="{BB962C8B-B14F-4D97-AF65-F5344CB8AC3E}">
        <p14:creationId xmlns:p14="http://schemas.microsoft.com/office/powerpoint/2010/main" val="1705007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Contribute to a Specialty Meeting</a:t>
            </a:r>
          </a:p>
        </p:txBody>
      </p:sp>
      <p:sp>
        <p:nvSpPr>
          <p:cNvPr id="3" name="Content Placeholder 2"/>
          <p:cNvSpPr>
            <a:spLocks noGrp="1"/>
          </p:cNvSpPr>
          <p:nvPr>
            <p:ph idx="1"/>
          </p:nvPr>
        </p:nvSpPr>
        <p:spPr>
          <a:xfrm>
            <a:off x="313267" y="1412240"/>
            <a:ext cx="5559213" cy="4764723"/>
          </a:xfrm>
        </p:spPr>
        <p:txBody>
          <a:bodyPr>
            <a:normAutofit/>
          </a:bodyPr>
          <a:lstStyle/>
          <a:p>
            <a:pPr marL="285750" indent="-285750">
              <a:lnSpc>
                <a:spcPct val="100000"/>
              </a:lnSpc>
              <a:buFont typeface="Arial" panose="020B0604020202020204" pitchFamily="34" charset="0"/>
              <a:buChar char="•"/>
            </a:pPr>
            <a:r>
              <a:rPr lang="en-US" sz="2400" dirty="0"/>
              <a:t>Sponsored by technical committees</a:t>
            </a:r>
          </a:p>
          <a:p>
            <a:pPr marL="1028700" lvl="1" indent="-342900">
              <a:lnSpc>
                <a:spcPct val="100000"/>
              </a:lnSpc>
              <a:buFont typeface="Courier New" panose="02070309020205020404" pitchFamily="49" charset="0"/>
              <a:buChar char="o"/>
            </a:pPr>
            <a:r>
              <a:rPr lang="en-US" sz="2400" dirty="0"/>
              <a:t>Narrowly focused</a:t>
            </a:r>
          </a:p>
          <a:p>
            <a:pPr marL="1028700" lvl="1" indent="-342900">
              <a:lnSpc>
                <a:spcPct val="100000"/>
              </a:lnSpc>
              <a:buFont typeface="Courier New" panose="02070309020205020404" pitchFamily="49" charset="0"/>
              <a:buChar char="o"/>
            </a:pPr>
            <a:r>
              <a:rPr lang="en-US" sz="2400" dirty="0"/>
              <a:t>Volunteer to help organize</a:t>
            </a:r>
          </a:p>
          <a:p>
            <a:pPr marL="1028700" lvl="1" indent="-342900">
              <a:lnSpc>
                <a:spcPct val="100000"/>
              </a:lnSpc>
              <a:buFont typeface="Courier New" panose="02070309020205020404" pitchFamily="49" charset="0"/>
              <a:buChar char="o"/>
            </a:pPr>
            <a:r>
              <a:rPr lang="en-US" sz="2400" dirty="0"/>
              <a:t>Suggest a workshop or course that aligns with the topic</a:t>
            </a:r>
          </a:p>
          <a:p>
            <a:pPr marL="1028700" lvl="1" indent="-342900">
              <a:lnSpc>
                <a:spcPct val="100000"/>
              </a:lnSpc>
              <a:buFont typeface="Courier New" panose="02070309020205020404" pitchFamily="49" charset="0"/>
              <a:buChar char="o"/>
            </a:pPr>
            <a:r>
              <a:rPr lang="en-US" sz="2400" dirty="0"/>
              <a:t>Contribute as a </a:t>
            </a:r>
            <a:r>
              <a:rPr lang="en-US" sz="2400" dirty="0" smtClean="0"/>
              <a:t>presenter</a:t>
            </a:r>
            <a:br>
              <a:rPr lang="en-US" sz="2400" dirty="0" smtClean="0"/>
            </a:br>
            <a:endParaRPr lang="en-US" sz="2400" dirty="0"/>
          </a:p>
          <a:p>
            <a:pPr marL="285750" indent="-285750">
              <a:lnSpc>
                <a:spcPct val="100000"/>
              </a:lnSpc>
              <a:buFont typeface="Arial" panose="020B0604020202020204" pitchFamily="34" charset="0"/>
              <a:buChar char="•"/>
            </a:pPr>
            <a:r>
              <a:rPr lang="en-US" sz="2400" dirty="0"/>
              <a:t>Participation in meetings on non-technical </a:t>
            </a:r>
            <a:r>
              <a:rPr lang="en-US" sz="2400" dirty="0" smtClean="0"/>
              <a:t>issues </a:t>
            </a:r>
            <a:r>
              <a:rPr lang="en-US" sz="2400" dirty="0"/>
              <a:t>helps advance the profession</a:t>
            </a:r>
            <a:endParaRPr lang="en-US" sz="2400" b="1" dirty="0"/>
          </a:p>
        </p:txBody>
      </p:sp>
      <p:sp>
        <p:nvSpPr>
          <p:cNvPr id="4" name="Date Placeholder 3"/>
          <p:cNvSpPr>
            <a:spLocks noGrp="1"/>
          </p:cNvSpPr>
          <p:nvPr>
            <p:ph type="dt" sz="half" idx="10"/>
          </p:nvPr>
        </p:nvSpPr>
        <p:spPr/>
        <p:txBody>
          <a:bodyPr/>
          <a:lstStyle/>
          <a:p>
            <a:fld id="{31C157E6-65CF-4F91-A9AC-A4E6E7EBFCA8}"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16</a:t>
            </a:fld>
            <a:endParaRPr lang="en-US"/>
          </a:p>
        </p:txBody>
      </p:sp>
      <p:pic>
        <p:nvPicPr>
          <p:cNvPr id="18" name="Picture 11" descr="http://www.tms.org/Meetings/images/logo_icme2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20" y="1523048"/>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descr="http://www.tms.org/Meetings/images/logo_envdeg20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895" y="2612097"/>
            <a:ext cx="2381250" cy="9429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5" descr="http://www.tms.org/Meetings/images/logo_lmpc20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2182" y="3817366"/>
            <a:ext cx="1656172" cy="10708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7" descr="http://www.tms.org/pgm/conference_images/2018.jpg"/>
          <p:cNvPicPr>
            <a:picLocks noChangeAspect="1" noChangeArrowheads="1"/>
          </p:cNvPicPr>
          <p:nvPr/>
        </p:nvPicPr>
        <p:blipFill rotWithShape="1">
          <a:blip r:embed="rId6">
            <a:extLst>
              <a:ext uri="{28A0092B-C50C-407E-A947-70E740481C1C}">
                <a14:useLocalDpi xmlns:a14="http://schemas.microsoft.com/office/drawing/2010/main" val="0"/>
              </a:ext>
            </a:extLst>
          </a:blip>
          <a:srcRect l="15429" t="19124" r="18230" b="18285"/>
          <a:stretch/>
        </p:blipFill>
        <p:spPr bwMode="auto">
          <a:xfrm>
            <a:off x="6099004" y="4986921"/>
            <a:ext cx="2782529" cy="875071"/>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p:cNvSpPr txBox="1">
            <a:spLocks/>
          </p:cNvSpPr>
          <p:nvPr/>
        </p:nvSpPr>
        <p:spPr>
          <a:xfrm>
            <a:off x="313267" y="863600"/>
            <a:ext cx="8568266" cy="30797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 great way to stay involved between </a:t>
            </a:r>
            <a:r>
              <a:rPr lang="en-US" b="1" dirty="0" smtClean="0"/>
              <a:t>TMS </a:t>
            </a:r>
            <a:r>
              <a:rPr lang="en-US" b="1" dirty="0"/>
              <a:t>annual meetings</a:t>
            </a:r>
          </a:p>
        </p:txBody>
      </p:sp>
    </p:spTree>
    <p:extLst>
      <p:ext uri="{BB962C8B-B14F-4D97-AF65-F5344CB8AC3E}">
        <p14:creationId xmlns:p14="http://schemas.microsoft.com/office/powerpoint/2010/main" val="3634988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Get Started at TMS2017!</a:t>
            </a:r>
          </a:p>
        </p:txBody>
      </p:sp>
      <p:sp>
        <p:nvSpPr>
          <p:cNvPr id="3" name="Content Placeholder 2"/>
          <p:cNvSpPr>
            <a:spLocks noGrp="1"/>
          </p:cNvSpPr>
          <p:nvPr>
            <p:ph idx="1"/>
          </p:nvPr>
        </p:nvSpPr>
        <p:spPr>
          <a:xfrm>
            <a:off x="313267" y="1043538"/>
            <a:ext cx="5955453" cy="5133425"/>
          </a:xfrm>
        </p:spPr>
        <p:txBody>
          <a:bodyPr>
            <a:normAutofit fontScale="70000" lnSpcReduction="20000"/>
          </a:bodyPr>
          <a:lstStyle/>
          <a:p>
            <a:pPr marL="285750" indent="-285750">
              <a:lnSpc>
                <a:spcPct val="120000"/>
              </a:lnSpc>
              <a:buFont typeface="Arial" panose="020B0604020202020204" pitchFamily="34" charset="0"/>
              <a:buChar char="•"/>
            </a:pPr>
            <a:r>
              <a:rPr lang="en-US" sz="3400" b="1" dirty="0"/>
              <a:t>Scheduled Networking </a:t>
            </a:r>
            <a:r>
              <a:rPr lang="en-US" sz="3400" b="1" dirty="0" smtClean="0"/>
              <a:t>Opportunities</a:t>
            </a:r>
            <a:r>
              <a:rPr lang="en-US" sz="2900" b="1" dirty="0" smtClean="0"/>
              <a:t/>
            </a:r>
            <a:br>
              <a:rPr lang="en-US" sz="2900" b="1" dirty="0" smtClean="0"/>
            </a:br>
            <a:r>
              <a:rPr lang="en-US" sz="2400" b="1" i="1" dirty="0" smtClean="0"/>
              <a:t>Open </a:t>
            </a:r>
            <a:r>
              <a:rPr lang="en-US" sz="2400" b="1" i="1" dirty="0"/>
              <a:t>to All</a:t>
            </a:r>
          </a:p>
          <a:p>
            <a:pPr marL="1028700" lvl="1" indent="-342900">
              <a:lnSpc>
                <a:spcPct val="120000"/>
              </a:lnSpc>
              <a:buFont typeface="Courier New" panose="02070309020205020404" pitchFamily="49" charset="0"/>
              <a:buChar char="o"/>
            </a:pPr>
            <a:r>
              <a:rPr lang="en-US" sz="2400" dirty="0"/>
              <a:t>Sunday President’s Welcoming Reception</a:t>
            </a:r>
          </a:p>
          <a:p>
            <a:pPr marL="1028700" lvl="1" indent="-342900">
              <a:lnSpc>
                <a:spcPct val="120000"/>
              </a:lnSpc>
              <a:buFont typeface="Courier New" panose="02070309020205020404" pitchFamily="49" charset="0"/>
              <a:buChar char="o"/>
            </a:pPr>
            <a:r>
              <a:rPr lang="en-US" sz="2400" dirty="0"/>
              <a:t>Sunday Opening Plenary: Global Energy 2025</a:t>
            </a:r>
          </a:p>
          <a:p>
            <a:pPr marL="1028700" lvl="1" indent="-342900">
              <a:lnSpc>
                <a:spcPct val="120000"/>
              </a:lnSpc>
              <a:buFont typeface="Courier New" panose="02070309020205020404" pitchFamily="49" charset="0"/>
              <a:buChar char="o"/>
            </a:pPr>
            <a:r>
              <a:rPr lang="en-US" sz="2400" dirty="0"/>
              <a:t>Sunday Student Mixer</a:t>
            </a:r>
          </a:p>
          <a:p>
            <a:pPr marL="1028700" lvl="1" indent="-342900">
              <a:lnSpc>
                <a:spcPct val="120000"/>
              </a:lnSpc>
              <a:buFont typeface="Courier New" panose="02070309020205020404" pitchFamily="49" charset="0"/>
              <a:buChar char="o"/>
            </a:pPr>
            <a:r>
              <a:rPr lang="en-US" sz="2400" dirty="0"/>
              <a:t>Monday Young Professional Happy </a:t>
            </a:r>
            <a:r>
              <a:rPr lang="en-US" sz="2400" dirty="0" smtClean="0"/>
              <a:t>Hour </a:t>
            </a:r>
            <a:r>
              <a:rPr lang="en-US" sz="2400" dirty="0"/>
              <a:t>Reception</a:t>
            </a:r>
          </a:p>
          <a:p>
            <a:pPr marL="1028700" lvl="1" indent="-342900">
              <a:lnSpc>
                <a:spcPct val="120000"/>
              </a:lnSpc>
              <a:buFont typeface="Courier New" panose="02070309020205020404" pitchFamily="49" charset="0"/>
              <a:buChar char="o"/>
            </a:pPr>
            <a:r>
              <a:rPr lang="en-US" sz="2400" dirty="0"/>
              <a:t>Monday Exhibit Opening Reception</a:t>
            </a:r>
          </a:p>
          <a:p>
            <a:pPr marL="1028700" lvl="1" indent="-342900">
              <a:lnSpc>
                <a:spcPct val="120000"/>
              </a:lnSpc>
              <a:buFont typeface="Courier New" panose="02070309020205020404" pitchFamily="49" charset="0"/>
              <a:buChar char="o"/>
            </a:pPr>
            <a:r>
              <a:rPr lang="en-US" sz="2400" dirty="0"/>
              <a:t>Tuesday Young Professional Tutorial  Lecture</a:t>
            </a:r>
          </a:p>
          <a:p>
            <a:pPr marL="1028700" lvl="1" indent="-342900">
              <a:lnSpc>
                <a:spcPct val="120000"/>
              </a:lnSpc>
              <a:buFont typeface="Courier New" panose="02070309020205020404" pitchFamily="49" charset="0"/>
              <a:buChar char="o"/>
            </a:pPr>
            <a:r>
              <a:rPr lang="en-US" sz="2400" dirty="0"/>
              <a:t>Tuesday Student Career Forum</a:t>
            </a:r>
          </a:p>
          <a:p>
            <a:pPr marL="1028700" lvl="1" indent="-342900">
              <a:lnSpc>
                <a:spcPct val="120000"/>
              </a:lnSpc>
              <a:buFont typeface="Courier New" panose="02070309020205020404" pitchFamily="49" charset="0"/>
              <a:buChar char="o"/>
            </a:pPr>
            <a:r>
              <a:rPr lang="en-US" sz="2400" dirty="0"/>
              <a:t>Tuesday Exhibit Hall Happy Hour</a:t>
            </a:r>
          </a:p>
          <a:p>
            <a:pPr marL="1028700" lvl="1" indent="-342900">
              <a:lnSpc>
                <a:spcPct val="120000"/>
              </a:lnSpc>
              <a:buFont typeface="Courier New" panose="02070309020205020404" pitchFamily="49" charset="0"/>
              <a:buChar char="o"/>
            </a:pPr>
            <a:r>
              <a:rPr lang="en-US" sz="2400" dirty="0"/>
              <a:t>Wednesday TMS-AIME Awards Ceremony &amp; Reception </a:t>
            </a:r>
          </a:p>
          <a:p>
            <a:pPr marL="1028700" lvl="1" indent="-342900">
              <a:lnSpc>
                <a:spcPct val="120000"/>
              </a:lnSpc>
              <a:buFont typeface="Courier New" panose="02070309020205020404" pitchFamily="49" charset="0"/>
              <a:buChar char="o"/>
            </a:pPr>
            <a:r>
              <a:rPr lang="en-US" sz="2400" dirty="0"/>
              <a:t>Poster sessions and receptions</a:t>
            </a:r>
          </a:p>
          <a:p>
            <a:pPr marL="1028700" lvl="1" indent="-342900">
              <a:lnSpc>
                <a:spcPct val="120000"/>
              </a:lnSpc>
              <a:buFont typeface="Courier New" panose="02070309020205020404" pitchFamily="49" charset="0"/>
              <a:buChar char="o"/>
            </a:pPr>
            <a:r>
              <a:rPr lang="en-US" sz="2400" dirty="0"/>
              <a:t>Division luncheons (Lecture portion open to all; </a:t>
            </a:r>
            <a:r>
              <a:rPr lang="en-US" sz="2400" dirty="0" smtClean="0"/>
              <a:t>Lunch </a:t>
            </a:r>
            <a:r>
              <a:rPr lang="en-US" sz="2400" dirty="0"/>
              <a:t>requires pre-registration)</a:t>
            </a:r>
          </a:p>
        </p:txBody>
      </p:sp>
      <p:sp>
        <p:nvSpPr>
          <p:cNvPr id="4" name="Date Placeholder 3"/>
          <p:cNvSpPr>
            <a:spLocks noGrp="1"/>
          </p:cNvSpPr>
          <p:nvPr>
            <p:ph type="dt" sz="half" idx="10"/>
          </p:nvPr>
        </p:nvSpPr>
        <p:spPr/>
        <p:txBody>
          <a:bodyPr/>
          <a:lstStyle/>
          <a:p>
            <a:fld id="{31C157E6-65CF-4F91-A9AC-A4E6E7EBFCA8}"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17</a:t>
            </a:fld>
            <a:endParaRPr lang="en-US"/>
          </a:p>
        </p:txBody>
      </p:sp>
      <p:pic>
        <p:nvPicPr>
          <p:cNvPr id="11"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94527" y="1175651"/>
            <a:ext cx="2409018" cy="13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047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342899"/>
            <a:ext cx="4750858" cy="1144057"/>
          </a:xfrm>
        </p:spPr>
        <p:txBody>
          <a:bodyPr>
            <a:noAutofit/>
          </a:bodyPr>
          <a:lstStyle/>
          <a:p>
            <a:r>
              <a:rPr lang="en-US" sz="2400" dirty="0"/>
              <a:t>Juan Pablo Escobedo-Diaz</a:t>
            </a:r>
            <a:br>
              <a:rPr lang="en-US" sz="2400" dirty="0"/>
            </a:br>
            <a:r>
              <a:rPr lang="en-US" sz="2400" dirty="0">
                <a:solidFill>
                  <a:schemeClr val="tx1"/>
                </a:solidFill>
              </a:rPr>
              <a:t>University of New South Wales</a:t>
            </a:r>
            <a:br>
              <a:rPr lang="en-US" sz="2400" dirty="0">
                <a:solidFill>
                  <a:schemeClr val="tx1"/>
                </a:solidFill>
              </a:rPr>
            </a:br>
            <a:r>
              <a:rPr lang="en-US" sz="2400" dirty="0">
                <a:solidFill>
                  <a:schemeClr val="tx1"/>
                </a:solidFill>
              </a:rPr>
              <a:t>Canberra, Australia</a:t>
            </a:r>
          </a:p>
        </p:txBody>
      </p:sp>
      <p:sp>
        <p:nvSpPr>
          <p:cNvPr id="3" name="Text Placeholder 2"/>
          <p:cNvSpPr>
            <a:spLocks noGrp="1"/>
          </p:cNvSpPr>
          <p:nvPr>
            <p:ph type="body" sz="half" idx="2"/>
          </p:nvPr>
        </p:nvSpPr>
        <p:spPr>
          <a:xfrm>
            <a:off x="295275" y="1676400"/>
            <a:ext cx="5047192" cy="2988733"/>
          </a:xfrm>
        </p:spPr>
        <p:txBody>
          <a:bodyPr/>
          <a:lstStyle/>
          <a:p>
            <a:pPr marL="119063" indent="-119063"/>
            <a:r>
              <a:rPr lang="en-US" dirty="0" smtClean="0"/>
              <a:t>-</a:t>
            </a:r>
            <a:r>
              <a:rPr lang="en-US" dirty="0"/>
              <a:t>Ph.D. in Mechanical Engineering, Washington State University </a:t>
            </a:r>
            <a:endParaRPr lang="en-US" dirty="0" smtClean="0"/>
          </a:p>
          <a:p>
            <a:pPr marL="119063" indent="-119063"/>
            <a:r>
              <a:rPr lang="en-US" dirty="0" smtClean="0"/>
              <a:t>-</a:t>
            </a:r>
            <a:r>
              <a:rPr lang="en-US" dirty="0"/>
              <a:t>Held research positions at the Institute for Shock Physics, Los Alamos National </a:t>
            </a:r>
            <a:r>
              <a:rPr lang="en-US" dirty="0" smtClean="0"/>
              <a:t>Laboratory</a:t>
            </a:r>
          </a:p>
          <a:p>
            <a:pPr marL="119063" indent="-119063"/>
            <a:r>
              <a:rPr lang="en-US" dirty="0" smtClean="0"/>
              <a:t>-Senior </a:t>
            </a:r>
            <a:r>
              <a:rPr lang="en-US" dirty="0"/>
              <a:t>Lecturer, School of Engineering and Information Technology, UNSW Canberra (current)</a:t>
            </a:r>
          </a:p>
        </p:txBody>
      </p:sp>
      <p:sp>
        <p:nvSpPr>
          <p:cNvPr id="4" name="Date Placeholder 3"/>
          <p:cNvSpPr>
            <a:spLocks noGrp="1"/>
          </p:cNvSpPr>
          <p:nvPr>
            <p:ph type="dt" sz="half" idx="10"/>
          </p:nvPr>
        </p:nvSpPr>
        <p:spPr/>
        <p:txBody>
          <a:bodyPr/>
          <a:lstStyle/>
          <a:p>
            <a:fld id="{C5642B2E-706E-41F3-A553-B5061474E2AF}" type="datetime1">
              <a:rPr lang="en-US" smtClean="0">
                <a:solidFill>
                  <a:prstClr val="white"/>
                </a:solidFill>
              </a:rPr>
              <a:pPr/>
              <a:t>2/15/2017</a:t>
            </a:fld>
            <a:endParaRPr lang="en-US">
              <a:solidFill>
                <a:prstClr val="white"/>
              </a:solidFill>
            </a:endParaRPr>
          </a:p>
        </p:txBody>
      </p:sp>
      <p:sp>
        <p:nvSpPr>
          <p:cNvPr id="5" name="Footer Placeholder 4"/>
          <p:cNvSpPr>
            <a:spLocks noGrp="1"/>
          </p:cNvSpPr>
          <p:nvPr>
            <p:ph type="ftr" sz="quarter" idx="11"/>
          </p:nvPr>
        </p:nvSpPr>
        <p:spPr/>
        <p:txBody>
          <a:bodyPr/>
          <a:lstStyle/>
          <a:p>
            <a:r>
              <a:rPr lang="en-US" smtClean="0">
                <a:solidFill>
                  <a:prstClr val="white"/>
                </a:solidFill>
              </a:rPr>
              <a:t>TMS 101: Participating Above the Presenter Level</a:t>
            </a:r>
            <a:endParaRPr lang="en-US">
              <a:solidFill>
                <a:prstClr val="white"/>
              </a:solidFill>
            </a:endParaRPr>
          </a:p>
        </p:txBody>
      </p:sp>
      <p:sp>
        <p:nvSpPr>
          <p:cNvPr id="6" name="Slide Number Placeholder 5"/>
          <p:cNvSpPr>
            <a:spLocks noGrp="1"/>
          </p:cNvSpPr>
          <p:nvPr>
            <p:ph type="sldNum" sz="quarter" idx="12"/>
          </p:nvPr>
        </p:nvSpPr>
        <p:spPr/>
        <p:txBody>
          <a:bodyPr/>
          <a:lstStyle/>
          <a:p>
            <a:fld id="{D280B785-82E9-4EE1-A79A-7402A679B603}" type="slidenum">
              <a:rPr lang="en-US" smtClean="0">
                <a:solidFill>
                  <a:prstClr val="white"/>
                </a:solidFill>
              </a:rPr>
              <a:pPr/>
              <a:t>18</a:t>
            </a:fld>
            <a:endParaRPr lang="en-US">
              <a:solidFill>
                <a:prstClr val="white"/>
              </a:solidFill>
            </a:endParaRPr>
          </a:p>
        </p:txBody>
      </p:sp>
      <p:pic>
        <p:nvPicPr>
          <p:cNvPr id="8" name="Picture Placeholder 7"/>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9169" t="5328" r="12089" b="28376"/>
          <a:stretch/>
        </p:blipFill>
        <p:spPr>
          <a:xfrm>
            <a:off x="5967307" y="487679"/>
            <a:ext cx="2473960" cy="3298613"/>
          </a:xfrm>
        </p:spPr>
      </p:pic>
      <p:sp>
        <p:nvSpPr>
          <p:cNvPr id="9" name="Text Placeholder 2"/>
          <p:cNvSpPr txBox="1">
            <a:spLocks/>
          </p:cNvSpPr>
          <p:nvPr/>
        </p:nvSpPr>
        <p:spPr>
          <a:xfrm>
            <a:off x="295275" y="4480561"/>
            <a:ext cx="8586258" cy="14376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i="1" dirty="0">
                <a:solidFill>
                  <a:prstClr val="black"/>
                </a:solidFill>
              </a:rPr>
              <a:t>He has been a member of TMS since 2011 and has co-organized more than five annual meeting symposia,  including the symposium on Characterization of Minerals, Metals and Materials since 2014. He was awarded a 2014 Structural Materials Division Young Leaders Professional Development Award.</a:t>
            </a:r>
          </a:p>
        </p:txBody>
      </p:sp>
    </p:spTree>
    <p:extLst>
      <p:ext uri="{BB962C8B-B14F-4D97-AF65-F5344CB8AC3E}">
        <p14:creationId xmlns:p14="http://schemas.microsoft.com/office/powerpoint/2010/main" val="3643750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Stay Involved After TMS2017</a:t>
            </a:r>
          </a:p>
        </p:txBody>
      </p:sp>
      <p:sp>
        <p:nvSpPr>
          <p:cNvPr id="3" name="Content Placeholder 2"/>
          <p:cNvSpPr>
            <a:spLocks noGrp="1"/>
          </p:cNvSpPr>
          <p:nvPr>
            <p:ph idx="1"/>
          </p:nvPr>
        </p:nvSpPr>
        <p:spPr>
          <a:xfrm>
            <a:off x="1096963" y="4543955"/>
            <a:ext cx="7051357" cy="1341120"/>
          </a:xfrm>
        </p:spPr>
        <p:txBody>
          <a:bodyPr>
            <a:normAutofit fontScale="47500" lnSpcReduction="20000"/>
          </a:bodyPr>
          <a:lstStyle/>
          <a:p>
            <a:pPr>
              <a:lnSpc>
                <a:spcPct val="120000"/>
              </a:lnSpc>
            </a:pPr>
            <a:r>
              <a:rPr lang="en-US" sz="4200" b="1" dirty="0"/>
              <a:t>Before You Leave This Session:</a:t>
            </a:r>
          </a:p>
          <a:p>
            <a:pPr marL="1143000" lvl="1" indent="-457200">
              <a:lnSpc>
                <a:spcPct val="120000"/>
              </a:lnSpc>
              <a:buFont typeface="Courier New" panose="02070309020205020404" pitchFamily="49" charset="0"/>
              <a:buChar char="o"/>
            </a:pPr>
            <a:r>
              <a:rPr lang="en-US" sz="3400" dirty="0"/>
              <a:t>Complete the sign up sheet </a:t>
            </a:r>
          </a:p>
          <a:p>
            <a:pPr marL="1143000" lvl="1" indent="-457200">
              <a:lnSpc>
                <a:spcPct val="120000"/>
              </a:lnSpc>
              <a:buFont typeface="Courier New" panose="02070309020205020404" pitchFamily="49" charset="0"/>
              <a:buChar char="o"/>
            </a:pPr>
            <a:r>
              <a:rPr lang="en-US" sz="3400" dirty="0"/>
              <a:t>Drop off your business card</a:t>
            </a:r>
          </a:p>
          <a:p>
            <a:pPr marL="1143000" lvl="1" indent="-457200">
              <a:lnSpc>
                <a:spcPct val="120000"/>
              </a:lnSpc>
              <a:buFont typeface="Courier New" panose="02070309020205020404" pitchFamily="49" charset="0"/>
              <a:buChar char="o"/>
            </a:pPr>
            <a:r>
              <a:rPr lang="en-US" sz="3400" dirty="0"/>
              <a:t>Or visit the TMS Volunteer Central web site any time</a:t>
            </a:r>
          </a:p>
        </p:txBody>
      </p:sp>
      <p:sp>
        <p:nvSpPr>
          <p:cNvPr id="4" name="Date Placeholder 3"/>
          <p:cNvSpPr>
            <a:spLocks noGrp="1"/>
          </p:cNvSpPr>
          <p:nvPr>
            <p:ph type="dt" sz="half" idx="10"/>
          </p:nvPr>
        </p:nvSpPr>
        <p:spPr/>
        <p:txBody>
          <a:bodyPr/>
          <a:lstStyle/>
          <a:p>
            <a:fld id="{31C157E6-65CF-4F91-A9AC-A4E6E7EBFCA8}"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19</a:t>
            </a:fld>
            <a:endParaRPr lang="en-US"/>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96963" y="1066799"/>
            <a:ext cx="7051357" cy="3335767"/>
          </a:xfrm>
          <a:prstGeom prst="rect">
            <a:avLst/>
          </a:prstGeom>
          <a:noFill/>
          <a:ln>
            <a:solidFill>
              <a:schemeClr val="tx1"/>
            </a:solidFill>
          </a:ln>
        </p:spPr>
      </p:pic>
    </p:spTree>
    <p:extLst>
      <p:ext uri="{BB962C8B-B14F-4D97-AF65-F5344CB8AC3E}">
        <p14:creationId xmlns:p14="http://schemas.microsoft.com/office/powerpoint/2010/main" val="2157389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342899"/>
            <a:ext cx="4750858" cy="1144057"/>
          </a:xfrm>
        </p:spPr>
        <p:txBody>
          <a:bodyPr>
            <a:noAutofit/>
          </a:bodyPr>
          <a:lstStyle/>
          <a:p>
            <a:r>
              <a:rPr lang="en-US" sz="2400" dirty="0"/>
              <a:t>Jeffrey Fergus</a:t>
            </a:r>
            <a:br>
              <a:rPr lang="en-US" sz="2400" dirty="0"/>
            </a:br>
            <a:r>
              <a:rPr lang="en-US" sz="2400" dirty="0">
                <a:solidFill>
                  <a:schemeClr val="tx1"/>
                </a:solidFill>
              </a:rPr>
              <a:t>Auburn University</a:t>
            </a:r>
            <a:br>
              <a:rPr lang="en-US" sz="2400" dirty="0">
                <a:solidFill>
                  <a:schemeClr val="tx1"/>
                </a:solidFill>
              </a:rPr>
            </a:br>
            <a:r>
              <a:rPr lang="en-US" sz="2400" dirty="0">
                <a:solidFill>
                  <a:schemeClr val="tx1"/>
                </a:solidFill>
              </a:rPr>
              <a:t>Auburn, Alabama</a:t>
            </a:r>
          </a:p>
        </p:txBody>
      </p:sp>
      <p:sp>
        <p:nvSpPr>
          <p:cNvPr id="3" name="Text Placeholder 2"/>
          <p:cNvSpPr>
            <a:spLocks noGrp="1"/>
          </p:cNvSpPr>
          <p:nvPr>
            <p:ph type="body" sz="half" idx="2"/>
          </p:nvPr>
        </p:nvSpPr>
        <p:spPr>
          <a:xfrm>
            <a:off x="295275" y="1676400"/>
            <a:ext cx="5047192" cy="2988733"/>
          </a:xfrm>
        </p:spPr>
        <p:txBody>
          <a:bodyPr/>
          <a:lstStyle/>
          <a:p>
            <a:pPr marL="119063" indent="-119063"/>
            <a:r>
              <a:rPr lang="en-US" dirty="0"/>
              <a:t>-B.S. in Metallurgical Engineering, University of </a:t>
            </a:r>
            <a:r>
              <a:rPr lang="en-US" dirty="0" smtClean="0"/>
              <a:t>Illinois</a:t>
            </a:r>
          </a:p>
          <a:p>
            <a:pPr marL="119063" indent="-119063"/>
            <a:r>
              <a:rPr lang="en-US" dirty="0" smtClean="0"/>
              <a:t>-PhD </a:t>
            </a:r>
            <a:r>
              <a:rPr lang="en-US" dirty="0"/>
              <a:t>in Materials Science and Engineering, University of Pennsylvania. </a:t>
            </a:r>
            <a:endParaRPr lang="en-US" dirty="0" smtClean="0"/>
          </a:p>
          <a:p>
            <a:pPr marL="119063" indent="-119063"/>
            <a:r>
              <a:rPr lang="en-US" dirty="0" smtClean="0"/>
              <a:t>-</a:t>
            </a:r>
            <a:r>
              <a:rPr lang="en-US" dirty="0"/>
              <a:t>Postdoctoral appointment, University of Notre </a:t>
            </a:r>
            <a:r>
              <a:rPr lang="en-US" dirty="0" smtClean="0"/>
              <a:t>Dame</a:t>
            </a:r>
          </a:p>
          <a:p>
            <a:pPr marL="119063" indent="-119063"/>
            <a:r>
              <a:rPr lang="en-US" dirty="0" smtClean="0"/>
              <a:t>-Professor </a:t>
            </a:r>
            <a:r>
              <a:rPr lang="en-US" dirty="0"/>
              <a:t>of materials engineering and Associate Dean for Program Assessment and Graduate Studies, Auburn University (current)</a:t>
            </a:r>
          </a:p>
        </p:txBody>
      </p:sp>
      <p:sp>
        <p:nvSpPr>
          <p:cNvPr id="4" name="Date Placeholder 3"/>
          <p:cNvSpPr>
            <a:spLocks noGrp="1"/>
          </p:cNvSpPr>
          <p:nvPr>
            <p:ph type="dt" sz="half" idx="10"/>
          </p:nvPr>
        </p:nvSpPr>
        <p:spPr/>
        <p:txBody>
          <a:bodyPr/>
          <a:lstStyle/>
          <a:p>
            <a:fld id="{C5642B2E-706E-41F3-A553-B5061474E2AF}"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2</a:t>
            </a:fld>
            <a:endParaRPr lang="en-US"/>
          </a:p>
        </p:txBody>
      </p:sp>
      <p:pic>
        <p:nvPicPr>
          <p:cNvPr id="8" name="Picture Placeholder 7"/>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3694" b="3694"/>
          <a:stretch>
            <a:fillRect/>
          </a:stretch>
        </p:blipFill>
        <p:spPr>
          <a:xfrm>
            <a:off x="5743069" y="414021"/>
            <a:ext cx="2986064" cy="3456940"/>
          </a:xfrm>
        </p:spPr>
      </p:pic>
      <p:sp>
        <p:nvSpPr>
          <p:cNvPr id="9" name="Text Placeholder 2"/>
          <p:cNvSpPr txBox="1">
            <a:spLocks/>
          </p:cNvSpPr>
          <p:nvPr/>
        </p:nvSpPr>
        <p:spPr>
          <a:xfrm>
            <a:off x="295275" y="4961467"/>
            <a:ext cx="8586258" cy="9567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i="1" dirty="0"/>
              <a:t>At TMS he has organized symposia and chaired the accreditation and professional registration committees. He currently serves on the TMS Board of Directors as the Professional Development Director.</a:t>
            </a:r>
          </a:p>
        </p:txBody>
      </p:sp>
    </p:spTree>
    <p:extLst>
      <p:ext uri="{BB962C8B-B14F-4D97-AF65-F5344CB8AC3E}">
        <p14:creationId xmlns:p14="http://schemas.microsoft.com/office/powerpoint/2010/main" val="1622039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594" y="1790877"/>
            <a:ext cx="6954520" cy="1099997"/>
          </a:xfrm>
        </p:spPr>
        <p:txBody>
          <a:bodyPr anchor="t">
            <a:normAutofit fontScale="90000"/>
          </a:bodyPr>
          <a:lstStyle/>
          <a:p>
            <a:r>
              <a:rPr lang="en-US" dirty="0"/>
              <a:t>Welcome First-Time TMS Annual Meeting Attendees</a:t>
            </a:r>
          </a:p>
        </p:txBody>
      </p:sp>
      <p:sp>
        <p:nvSpPr>
          <p:cNvPr id="3" name="Subtitle 2"/>
          <p:cNvSpPr>
            <a:spLocks noGrp="1"/>
          </p:cNvSpPr>
          <p:nvPr>
            <p:ph type="subTitle" idx="1"/>
          </p:nvPr>
        </p:nvSpPr>
        <p:spPr>
          <a:xfrm>
            <a:off x="1526683" y="3053770"/>
            <a:ext cx="6136341" cy="2899989"/>
          </a:xfrm>
        </p:spPr>
        <p:txBody>
          <a:bodyPr>
            <a:normAutofit lnSpcReduction="10000"/>
          </a:bodyPr>
          <a:lstStyle/>
          <a:p>
            <a:pPr>
              <a:lnSpc>
                <a:spcPct val="120000"/>
              </a:lnSpc>
            </a:pPr>
            <a:r>
              <a:rPr lang="en-US" sz="3200" dirty="0"/>
              <a:t>Remember to Pick Up </a:t>
            </a:r>
            <a:r>
              <a:rPr lang="en-US" sz="3200" dirty="0" smtClean="0"/>
              <a:t>Your</a:t>
            </a:r>
            <a:br>
              <a:rPr lang="en-US" sz="3200" dirty="0" smtClean="0"/>
            </a:br>
            <a:r>
              <a:rPr lang="en-US" sz="3200" dirty="0" smtClean="0"/>
              <a:t>Orientation </a:t>
            </a:r>
            <a:r>
              <a:rPr lang="en-US" sz="3200" dirty="0"/>
              <a:t>Packet and Gift</a:t>
            </a:r>
          </a:p>
          <a:p>
            <a:endParaRPr lang="en-US" dirty="0" smtClean="0"/>
          </a:p>
          <a:p>
            <a:r>
              <a:rPr lang="en-US" sz="2400" b="0" dirty="0" smtClean="0"/>
              <a:t>TMS </a:t>
            </a:r>
            <a:r>
              <a:rPr lang="en-US" sz="2400" b="0" dirty="0"/>
              <a:t>Member Welcome Center</a:t>
            </a:r>
          </a:p>
          <a:p>
            <a:r>
              <a:rPr lang="en-US" sz="2400" b="0" dirty="0"/>
              <a:t>San Diego Convention Center</a:t>
            </a:r>
          </a:p>
          <a:p>
            <a:r>
              <a:rPr lang="en-US" sz="2400" b="0" dirty="0"/>
              <a:t>Ballroom 6 Lobby</a:t>
            </a:r>
          </a:p>
        </p:txBody>
      </p:sp>
      <p:sp>
        <p:nvSpPr>
          <p:cNvPr id="4" name="Date Placeholder 3"/>
          <p:cNvSpPr>
            <a:spLocks noGrp="1"/>
          </p:cNvSpPr>
          <p:nvPr>
            <p:ph type="dt" sz="half" idx="10"/>
          </p:nvPr>
        </p:nvSpPr>
        <p:spPr/>
        <p:txBody>
          <a:bodyPr/>
          <a:lstStyle/>
          <a:p>
            <a:fld id="{BCF616D2-EC50-43E2-955F-48720DFE21B5}"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3</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0033" y="465489"/>
            <a:ext cx="929640" cy="929640"/>
          </a:xfrm>
          <a:prstGeom prst="rect">
            <a:avLst/>
          </a:prstGeom>
        </p:spPr>
      </p:pic>
    </p:spTree>
    <p:extLst>
      <p:ext uri="{BB962C8B-B14F-4D97-AF65-F5344CB8AC3E}">
        <p14:creationId xmlns:p14="http://schemas.microsoft.com/office/powerpoint/2010/main" val="3978700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TMS in Brief</a:t>
            </a:r>
          </a:p>
        </p:txBody>
      </p:sp>
      <p:sp>
        <p:nvSpPr>
          <p:cNvPr id="3" name="Content Placeholder 2"/>
          <p:cNvSpPr>
            <a:spLocks noGrp="1"/>
          </p:cNvSpPr>
          <p:nvPr>
            <p:ph sz="half" idx="1"/>
          </p:nvPr>
        </p:nvSpPr>
        <p:spPr>
          <a:xfrm>
            <a:off x="313267" y="1056639"/>
            <a:ext cx="4144433" cy="5120323"/>
          </a:xfrm>
        </p:spPr>
        <p:txBody>
          <a:bodyPr>
            <a:normAutofit lnSpcReduction="10000"/>
          </a:bodyPr>
          <a:lstStyle/>
          <a:p>
            <a:pPr marL="285750" indent="-285750">
              <a:buFont typeface="Arial" panose="020B0604020202020204" pitchFamily="34" charset="0"/>
              <a:buChar char="•"/>
            </a:pPr>
            <a:r>
              <a:rPr lang="en-US" sz="2400" b="1" dirty="0" smtClean="0"/>
              <a:t>Individual membership </a:t>
            </a:r>
            <a:r>
              <a:rPr lang="en-US" sz="2400" dirty="0" smtClean="0"/>
              <a:t>organization—nonprofit, charitable association</a:t>
            </a:r>
          </a:p>
          <a:p>
            <a:pPr marL="285750" indent="-285750">
              <a:buFont typeface="Arial" panose="020B0604020202020204" pitchFamily="34" charset="0"/>
              <a:buChar char="•"/>
            </a:pPr>
            <a:r>
              <a:rPr lang="en-US" sz="2400" b="1" dirty="0" smtClean="0"/>
              <a:t>Members decide </a:t>
            </a:r>
            <a:r>
              <a:rPr lang="en-US" sz="2400" dirty="0" smtClean="0"/>
              <a:t>society strategies, policies, and content. TMS member volunteers lead, organize, and implement society activities.</a:t>
            </a:r>
          </a:p>
          <a:p>
            <a:pPr marL="285750" indent="-285750">
              <a:buFont typeface="Arial" panose="020B0604020202020204" pitchFamily="34" charset="0"/>
              <a:buChar char="•"/>
            </a:pPr>
            <a:r>
              <a:rPr lang="en-US" sz="2400" b="1" dirty="0" smtClean="0"/>
              <a:t>Board of Directors </a:t>
            </a:r>
            <a:r>
              <a:rPr lang="en-US" sz="2400" dirty="0" smtClean="0"/>
              <a:t>(14 members) represent membership constituencies and provide big-picture leadership</a:t>
            </a:r>
          </a:p>
          <a:p>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1056640"/>
            <a:ext cx="3812117" cy="2535058"/>
          </a:xfrm>
        </p:spPr>
      </p:pic>
      <p:sp>
        <p:nvSpPr>
          <p:cNvPr id="5" name="Date Placeholder 4"/>
          <p:cNvSpPr>
            <a:spLocks noGrp="1"/>
          </p:cNvSpPr>
          <p:nvPr>
            <p:ph type="dt" sz="half" idx="10"/>
          </p:nvPr>
        </p:nvSpPr>
        <p:spPr/>
        <p:txBody>
          <a:bodyPr/>
          <a:lstStyle/>
          <a:p>
            <a:fld id="{B40DD1E4-C7F7-4699-B299-7988F1815CA4}" type="datetime1">
              <a:rPr lang="en-US" smtClean="0"/>
              <a:t>2/15/2017</a:t>
            </a:fld>
            <a:endParaRPr lang="en-US"/>
          </a:p>
        </p:txBody>
      </p:sp>
      <p:sp>
        <p:nvSpPr>
          <p:cNvPr id="6" name="Footer Placeholder 5"/>
          <p:cNvSpPr>
            <a:spLocks noGrp="1"/>
          </p:cNvSpPr>
          <p:nvPr>
            <p:ph type="ftr" sz="quarter" idx="11"/>
          </p:nvPr>
        </p:nvSpPr>
        <p:spPr/>
        <p:txBody>
          <a:bodyPr/>
          <a:lstStyle/>
          <a:p>
            <a:r>
              <a:rPr lang="en-US" smtClean="0"/>
              <a:t>TMS 101: Participating Above the Presenter Level</a:t>
            </a:r>
            <a:endParaRPr lang="en-US"/>
          </a:p>
        </p:txBody>
      </p:sp>
      <p:sp>
        <p:nvSpPr>
          <p:cNvPr id="7" name="Slide Number Placeholder 6"/>
          <p:cNvSpPr>
            <a:spLocks noGrp="1"/>
          </p:cNvSpPr>
          <p:nvPr>
            <p:ph type="sldNum" sz="quarter" idx="12"/>
          </p:nvPr>
        </p:nvSpPr>
        <p:spPr/>
        <p:txBody>
          <a:bodyPr/>
          <a:lstStyle/>
          <a:p>
            <a:fld id="{D280B785-82E9-4EE1-A79A-7402A679B603}" type="slidenum">
              <a:rPr lang="en-US" smtClean="0"/>
              <a:t>4</a:t>
            </a:fld>
            <a:endParaRPr lang="en-US"/>
          </a:p>
        </p:txBody>
      </p:sp>
      <p:sp>
        <p:nvSpPr>
          <p:cNvPr id="9" name="Rectangle 8"/>
          <p:cNvSpPr/>
          <p:nvPr/>
        </p:nvSpPr>
        <p:spPr>
          <a:xfrm>
            <a:off x="4629150" y="3925227"/>
            <a:ext cx="3812117" cy="2031325"/>
          </a:xfrm>
          <a:prstGeom prst="rect">
            <a:avLst/>
          </a:prstGeom>
        </p:spPr>
        <p:txBody>
          <a:bodyPr wrap="square">
            <a:spAutoFit/>
          </a:bodyPr>
          <a:lstStyle/>
          <a:p>
            <a:pPr>
              <a:spcBef>
                <a:spcPct val="0"/>
              </a:spcBef>
              <a:defRPr/>
            </a:pPr>
            <a:r>
              <a:rPr lang="en-US" altLang="en-US" b="1" dirty="0"/>
              <a:t>Headquarters in Pittsburgh, Pennsylvania, USA</a:t>
            </a:r>
          </a:p>
          <a:p>
            <a:pPr marL="233363" indent="-233363">
              <a:spcBef>
                <a:spcPct val="0"/>
              </a:spcBef>
              <a:spcAft>
                <a:spcPts val="0"/>
              </a:spcAft>
              <a:buFont typeface="Arial" panose="020B0604020202020204" pitchFamily="34" charset="0"/>
              <a:buChar char="•"/>
              <a:defRPr/>
            </a:pPr>
            <a:r>
              <a:rPr lang="en-US" altLang="en-US" dirty="0"/>
              <a:t>Supported by 37 staff</a:t>
            </a:r>
          </a:p>
          <a:p>
            <a:pPr marL="233363" indent="-233363">
              <a:spcBef>
                <a:spcPct val="0"/>
              </a:spcBef>
              <a:spcAft>
                <a:spcPts val="0"/>
              </a:spcAft>
              <a:buFont typeface="Arial" panose="020B0604020202020204" pitchFamily="34" charset="0"/>
              <a:buChar char="•"/>
              <a:defRPr/>
            </a:pPr>
            <a:r>
              <a:rPr lang="en-US" altLang="en-US" dirty="0"/>
              <a:t>Established in 1871 as part of the American Institute of Mining Engineers (AIME)</a:t>
            </a:r>
          </a:p>
          <a:p>
            <a:pPr marL="233363" indent="-233363">
              <a:spcBef>
                <a:spcPct val="0"/>
              </a:spcBef>
              <a:spcAft>
                <a:spcPts val="0"/>
              </a:spcAft>
              <a:buFont typeface="Arial" panose="020B0604020202020204" pitchFamily="34" charset="0"/>
              <a:buChar char="•"/>
              <a:defRPr/>
            </a:pPr>
            <a:r>
              <a:rPr lang="en-US" altLang="en-US" dirty="0"/>
              <a:t>Separately incorporated in 1957</a:t>
            </a:r>
          </a:p>
        </p:txBody>
      </p:sp>
    </p:spTree>
    <p:extLst>
      <p:ext uri="{BB962C8B-B14F-4D97-AF65-F5344CB8AC3E}">
        <p14:creationId xmlns:p14="http://schemas.microsoft.com/office/powerpoint/2010/main" val="1144650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Mission and Vision</a:t>
            </a:r>
          </a:p>
        </p:txBody>
      </p:sp>
      <p:sp>
        <p:nvSpPr>
          <p:cNvPr id="3" name="Content Placeholder 2"/>
          <p:cNvSpPr>
            <a:spLocks noGrp="1"/>
          </p:cNvSpPr>
          <p:nvPr>
            <p:ph idx="1"/>
          </p:nvPr>
        </p:nvSpPr>
        <p:spPr>
          <a:xfrm>
            <a:off x="313267" y="1168400"/>
            <a:ext cx="8568266" cy="5008563"/>
          </a:xfrm>
        </p:spPr>
        <p:txBody>
          <a:bodyPr>
            <a:normAutofit/>
          </a:bodyPr>
          <a:lstStyle/>
          <a:p>
            <a:pPr marL="285750" indent="-285750">
              <a:buFont typeface="Arial" panose="020B0604020202020204" pitchFamily="34" charset="0"/>
              <a:buChar char="•"/>
            </a:pPr>
            <a:r>
              <a:rPr lang="en-US" sz="3200" dirty="0"/>
              <a:t>The </a:t>
            </a:r>
            <a:r>
              <a:rPr lang="en-US" sz="3200" b="1" dirty="0"/>
              <a:t>mission</a:t>
            </a:r>
            <a:r>
              <a:rPr lang="en-US" sz="3200" dirty="0"/>
              <a:t> of TMS is to promote the global science and engineering professions concerned with minerals, metals, and materials. </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The </a:t>
            </a:r>
            <a:r>
              <a:rPr lang="en-US" sz="3200" b="1" dirty="0"/>
              <a:t>vision</a:t>
            </a:r>
            <a:r>
              <a:rPr lang="en-US" sz="3200" dirty="0"/>
              <a:t> of TMS is to be the professional society of choice for the worldwide minerals, metals and materials community</a:t>
            </a:r>
            <a:r>
              <a:rPr lang="en-US" sz="3200" dirty="0" smtClean="0"/>
              <a:t>.</a:t>
            </a:r>
            <a:endParaRPr lang="en-US" sz="3200" dirty="0"/>
          </a:p>
        </p:txBody>
      </p:sp>
      <p:sp>
        <p:nvSpPr>
          <p:cNvPr id="4" name="Date Placeholder 3"/>
          <p:cNvSpPr>
            <a:spLocks noGrp="1"/>
          </p:cNvSpPr>
          <p:nvPr>
            <p:ph type="dt" sz="half" idx="10"/>
          </p:nvPr>
        </p:nvSpPr>
        <p:spPr/>
        <p:txBody>
          <a:bodyPr/>
          <a:lstStyle/>
          <a:p>
            <a:fld id="{31C157E6-65CF-4F91-A9AC-A4E6E7EBFCA8}"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5</a:t>
            </a:fld>
            <a:endParaRPr lang="en-US"/>
          </a:p>
        </p:txBody>
      </p:sp>
    </p:spTree>
    <p:extLst>
      <p:ext uri="{BB962C8B-B14F-4D97-AF65-F5344CB8AC3E}">
        <p14:creationId xmlns:p14="http://schemas.microsoft.com/office/powerpoint/2010/main" val="1286473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We Are: Our Members</a:t>
            </a:r>
          </a:p>
        </p:txBody>
      </p:sp>
      <p:sp>
        <p:nvSpPr>
          <p:cNvPr id="5" name="Date Placeholder 4"/>
          <p:cNvSpPr>
            <a:spLocks noGrp="1"/>
          </p:cNvSpPr>
          <p:nvPr>
            <p:ph type="dt" sz="half" idx="10"/>
          </p:nvPr>
        </p:nvSpPr>
        <p:spPr/>
        <p:txBody>
          <a:bodyPr/>
          <a:lstStyle/>
          <a:p>
            <a:fld id="{B40DD1E4-C7F7-4699-B299-7988F1815CA4}" type="datetime1">
              <a:rPr lang="en-US" smtClean="0"/>
              <a:t>2/15/2017</a:t>
            </a:fld>
            <a:endParaRPr lang="en-US"/>
          </a:p>
        </p:txBody>
      </p:sp>
      <p:sp>
        <p:nvSpPr>
          <p:cNvPr id="6" name="Footer Placeholder 5"/>
          <p:cNvSpPr>
            <a:spLocks noGrp="1"/>
          </p:cNvSpPr>
          <p:nvPr>
            <p:ph type="ftr" sz="quarter" idx="11"/>
          </p:nvPr>
        </p:nvSpPr>
        <p:spPr/>
        <p:txBody>
          <a:bodyPr/>
          <a:lstStyle/>
          <a:p>
            <a:r>
              <a:rPr lang="en-US" smtClean="0"/>
              <a:t>TMS 101: Participating Above the Presenter Level</a:t>
            </a:r>
            <a:endParaRPr lang="en-US"/>
          </a:p>
        </p:txBody>
      </p:sp>
      <p:sp>
        <p:nvSpPr>
          <p:cNvPr id="7" name="Slide Number Placeholder 6"/>
          <p:cNvSpPr>
            <a:spLocks noGrp="1"/>
          </p:cNvSpPr>
          <p:nvPr>
            <p:ph type="sldNum" sz="quarter" idx="12"/>
          </p:nvPr>
        </p:nvSpPr>
        <p:spPr/>
        <p:txBody>
          <a:bodyPr/>
          <a:lstStyle/>
          <a:p>
            <a:fld id="{D280B785-82E9-4EE1-A79A-7402A679B603}" type="slidenum">
              <a:rPr lang="en-US" smtClean="0"/>
              <a:t>6</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85956803"/>
              </p:ext>
            </p:extLst>
          </p:nvPr>
        </p:nvGraphicFramePr>
        <p:xfrm>
          <a:off x="481013" y="1125538"/>
          <a:ext cx="3208337" cy="1584324"/>
        </p:xfrm>
        <a:graphic>
          <a:graphicData uri="http://schemas.openxmlformats.org/drawingml/2006/table">
            <a:tbl>
              <a:tblPr/>
              <a:tblGrid>
                <a:gridCol w="1920993"/>
                <a:gridCol w="1287344"/>
              </a:tblGrid>
              <a:tr h="775220">
                <a:tc gridSpan="2">
                  <a:txBody>
                    <a:bodyPr/>
                    <a:lstStyle/>
                    <a:p>
                      <a:pPr algn="ctr" rtl="0" fontAlgn="ctr"/>
                      <a:r>
                        <a:rPr lang="en-US" sz="2100" b="1" i="0" u="none" strike="noStrike" dirty="0" smtClean="0">
                          <a:solidFill>
                            <a:srgbClr val="FFFFFF"/>
                          </a:solidFill>
                          <a:effectLst/>
                          <a:latin typeface="Raleway" panose="020B0503030101060003" pitchFamily="34" charset="0"/>
                          <a:cs typeface="Helvetica" panose="020B0604020202020204" pitchFamily="34" charset="0"/>
                        </a:rPr>
                        <a:t>INDIVIDUALS</a:t>
                      </a:r>
                      <a:endParaRPr lang="en-US" sz="2100" b="1" i="0" u="none" strike="noStrike" dirty="0">
                        <a:solidFill>
                          <a:srgbClr val="FFFFFF"/>
                        </a:solidFill>
                        <a:effectLst/>
                        <a:latin typeface="Raleway" panose="020B0503030101060003" pitchFamily="34" charset="0"/>
                        <a:cs typeface="Helvetica" panose="020B0604020202020204" pitchFamily="34" charset="0"/>
                      </a:endParaRPr>
                    </a:p>
                  </a:txBody>
                  <a:tcPr marL="8443" marR="8443" marT="84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tc hMerge="1">
                  <a:txBody>
                    <a:bodyPr/>
                    <a:lstStyle/>
                    <a:p>
                      <a:endParaRPr lang="en-US"/>
                    </a:p>
                  </a:txBody>
                  <a:tcPr/>
                </a:tc>
              </a:tr>
              <a:tr h="404552">
                <a:tc>
                  <a:txBody>
                    <a:bodyPr/>
                    <a:lstStyle/>
                    <a:p>
                      <a:pPr algn="ctr" rtl="0" fontAlgn="ctr"/>
                      <a:r>
                        <a:rPr lang="en-US" sz="2000" b="0" i="0" u="none" strike="noStrike" dirty="0">
                          <a:solidFill>
                            <a:srgbClr val="000000"/>
                          </a:solidFill>
                          <a:effectLst/>
                          <a:latin typeface="Raleway" panose="020B0503030101060003" pitchFamily="34" charset="0"/>
                          <a:cs typeface="Helvetica" panose="020B0604020202020204" pitchFamily="34" charset="0"/>
                        </a:rPr>
                        <a:t>Professionals</a:t>
                      </a:r>
                    </a:p>
                  </a:txBody>
                  <a:tcPr marL="8443" marR="8443" marT="84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2000" b="0" i="0" u="none" strike="noStrike" dirty="0" smtClean="0">
                          <a:solidFill>
                            <a:srgbClr val="000000"/>
                          </a:solidFill>
                          <a:effectLst/>
                          <a:latin typeface="Raleway" panose="020B0503030101060003" pitchFamily="34" charset="0"/>
                          <a:cs typeface="Helvetica" panose="020B0604020202020204" pitchFamily="34" charset="0"/>
                        </a:rPr>
                        <a:t>7,659</a:t>
                      </a:r>
                      <a:endParaRPr lang="en-US" sz="2000" b="0" i="0" u="none" strike="noStrike" dirty="0">
                        <a:solidFill>
                          <a:srgbClr val="000000"/>
                        </a:solidFill>
                        <a:effectLst/>
                        <a:latin typeface="Raleway" panose="020B0503030101060003" pitchFamily="34" charset="0"/>
                        <a:cs typeface="Helvetica" panose="020B0604020202020204" pitchFamily="34" charset="0"/>
                      </a:endParaRPr>
                    </a:p>
                  </a:txBody>
                  <a:tcPr marL="8443" marR="8443" marT="84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04552">
                <a:tc>
                  <a:txBody>
                    <a:bodyPr/>
                    <a:lstStyle/>
                    <a:p>
                      <a:pPr algn="ctr" rtl="0" fontAlgn="ctr"/>
                      <a:r>
                        <a:rPr lang="en-US" sz="2000" b="0" i="0" u="none" strike="noStrike" dirty="0">
                          <a:solidFill>
                            <a:schemeClr val="bg1"/>
                          </a:solidFill>
                          <a:effectLst/>
                          <a:latin typeface="Raleway" panose="020B0503030101060003" pitchFamily="34" charset="0"/>
                          <a:cs typeface="Helvetica" panose="020B0604020202020204" pitchFamily="34" charset="0"/>
                        </a:rPr>
                        <a:t>Students</a:t>
                      </a:r>
                    </a:p>
                  </a:txBody>
                  <a:tcPr marL="8443" marR="8443" marT="84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95000"/>
                      </a:schemeClr>
                    </a:solidFill>
                  </a:tcPr>
                </a:tc>
                <a:tc>
                  <a:txBody>
                    <a:bodyPr/>
                    <a:lstStyle/>
                    <a:p>
                      <a:pPr algn="ctr" fontAlgn="ctr"/>
                      <a:r>
                        <a:rPr lang="en-US" sz="2000" b="0" i="0" u="none" strike="noStrike" dirty="0" smtClean="0">
                          <a:solidFill>
                            <a:schemeClr val="bg1"/>
                          </a:solidFill>
                          <a:effectLst/>
                          <a:latin typeface="Raleway" panose="020B0503030101060003" pitchFamily="34" charset="0"/>
                          <a:cs typeface="Helvetica" panose="020B0604020202020204" pitchFamily="34" charset="0"/>
                        </a:rPr>
                        <a:t>5,164</a:t>
                      </a:r>
                      <a:endParaRPr lang="en-US" sz="2000" b="0" i="0" u="none" strike="noStrike" dirty="0">
                        <a:solidFill>
                          <a:schemeClr val="bg1"/>
                        </a:solidFill>
                        <a:effectLst/>
                        <a:latin typeface="Raleway" panose="020B0503030101060003" pitchFamily="34" charset="0"/>
                        <a:cs typeface="Helvetica" panose="020B0604020202020204" pitchFamily="34" charset="0"/>
                      </a:endParaRPr>
                    </a:p>
                  </a:txBody>
                  <a:tcPr marL="8443" marR="8443" marT="84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95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66354431"/>
              </p:ext>
            </p:extLst>
          </p:nvPr>
        </p:nvGraphicFramePr>
        <p:xfrm>
          <a:off x="481013" y="3022600"/>
          <a:ext cx="3197225" cy="2617787"/>
        </p:xfrm>
        <a:graphic>
          <a:graphicData uri="http://schemas.openxmlformats.org/drawingml/2006/table">
            <a:tbl>
              <a:tblPr/>
              <a:tblGrid>
                <a:gridCol w="1961936"/>
                <a:gridCol w="1235289"/>
              </a:tblGrid>
              <a:tr h="660259">
                <a:tc gridSpan="2">
                  <a:txBody>
                    <a:bodyPr/>
                    <a:lstStyle/>
                    <a:p>
                      <a:pPr algn="ctr" rtl="0" fontAlgn="ctr"/>
                      <a:r>
                        <a:rPr lang="en-US" sz="2100" b="1" i="0" u="none" strike="noStrike" dirty="0" smtClean="0">
                          <a:solidFill>
                            <a:srgbClr val="FFFFFF"/>
                          </a:solidFill>
                          <a:effectLst/>
                          <a:latin typeface="Raleway" panose="020B0503030101060003" pitchFamily="34" charset="0"/>
                          <a:cs typeface="Helvetica" panose="020B0604020202020204" pitchFamily="34" charset="0"/>
                        </a:rPr>
                        <a:t>EMPLOYERS</a:t>
                      </a:r>
                      <a:endParaRPr lang="en-US" sz="2100" b="1" i="0" u="none" strike="noStrike" dirty="0">
                        <a:solidFill>
                          <a:srgbClr val="FFFFFF"/>
                        </a:solidFill>
                        <a:effectLst/>
                        <a:latin typeface="Raleway" panose="020B0503030101060003" pitchFamily="34" charset="0"/>
                        <a:cs typeface="Helvetica" panose="020B0604020202020204" pitchFamily="34" charset="0"/>
                      </a:endParaRPr>
                    </a:p>
                  </a:txBody>
                  <a:tcPr marL="8413" marR="8413" marT="84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tc hMerge="1">
                  <a:txBody>
                    <a:bodyPr/>
                    <a:lstStyle/>
                    <a:p>
                      <a:endParaRPr lang="en-US"/>
                    </a:p>
                  </a:txBody>
                  <a:tcPr/>
                </a:tc>
              </a:tr>
              <a:tr h="406472">
                <a:tc>
                  <a:txBody>
                    <a:bodyPr/>
                    <a:lstStyle/>
                    <a:p>
                      <a:pPr algn="ctr" rtl="0" fontAlgn="ctr"/>
                      <a:r>
                        <a:rPr lang="en-US" sz="2000" b="0" i="0" u="none" strike="noStrike" dirty="0" smtClean="0">
                          <a:solidFill>
                            <a:srgbClr val="000000"/>
                          </a:solidFill>
                          <a:effectLst/>
                          <a:latin typeface="Raleway" panose="020B0503030101060003" pitchFamily="34" charset="0"/>
                          <a:cs typeface="Helvetica" panose="020B0604020202020204" pitchFamily="34" charset="0"/>
                        </a:rPr>
                        <a:t>Academia</a:t>
                      </a:r>
                      <a:endParaRPr lang="en-US" sz="2000" b="0" i="0" u="none" strike="noStrike" dirty="0">
                        <a:solidFill>
                          <a:srgbClr val="000000"/>
                        </a:solidFill>
                        <a:effectLst/>
                        <a:latin typeface="Raleway" panose="020B0503030101060003" pitchFamily="34" charset="0"/>
                        <a:cs typeface="Helvetica" panose="020B0604020202020204" pitchFamily="34" charset="0"/>
                      </a:endParaRPr>
                    </a:p>
                  </a:txBody>
                  <a:tcPr marL="8413" marR="8413" marT="84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2000" b="0" i="0" u="none" strike="noStrike" dirty="0" smtClean="0">
                          <a:solidFill>
                            <a:srgbClr val="000000"/>
                          </a:solidFill>
                          <a:effectLst/>
                          <a:latin typeface="Raleway" panose="020B0503030101060003" pitchFamily="34" charset="0"/>
                          <a:cs typeface="Helvetica" panose="020B0604020202020204" pitchFamily="34" charset="0"/>
                        </a:rPr>
                        <a:t>41%</a:t>
                      </a:r>
                      <a:endParaRPr lang="en-US" sz="2000" b="0" i="0" u="none" strike="noStrike" dirty="0">
                        <a:solidFill>
                          <a:srgbClr val="000000"/>
                        </a:solidFill>
                        <a:effectLst/>
                        <a:latin typeface="Raleway" panose="020B0503030101060003" pitchFamily="34" charset="0"/>
                        <a:cs typeface="Helvetica" panose="020B0604020202020204" pitchFamily="34" charset="0"/>
                      </a:endParaRPr>
                    </a:p>
                  </a:txBody>
                  <a:tcPr marL="8413" marR="8413" marT="84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06472">
                <a:tc>
                  <a:txBody>
                    <a:bodyPr/>
                    <a:lstStyle/>
                    <a:p>
                      <a:pPr algn="ctr" rtl="0" fontAlgn="ctr"/>
                      <a:r>
                        <a:rPr lang="en-US" sz="2000" b="0" i="0" u="none" strike="noStrike" dirty="0" smtClean="0">
                          <a:solidFill>
                            <a:schemeClr val="bg1"/>
                          </a:solidFill>
                          <a:effectLst/>
                          <a:latin typeface="Raleway" panose="020B0503030101060003" pitchFamily="34" charset="0"/>
                          <a:cs typeface="Helvetica" panose="020B0604020202020204" pitchFamily="34" charset="0"/>
                        </a:rPr>
                        <a:t>Industry</a:t>
                      </a:r>
                      <a:endParaRPr lang="en-US" sz="2000" b="0" i="0" u="none" strike="noStrike" dirty="0">
                        <a:solidFill>
                          <a:schemeClr val="bg1"/>
                        </a:solidFill>
                        <a:effectLst/>
                        <a:latin typeface="Raleway" panose="020B0503030101060003" pitchFamily="34" charset="0"/>
                        <a:cs typeface="Helvetica" panose="020B0604020202020204" pitchFamily="34" charset="0"/>
                      </a:endParaRPr>
                    </a:p>
                  </a:txBody>
                  <a:tcPr marL="8413" marR="8413" marT="84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95000"/>
                      </a:schemeClr>
                    </a:solidFill>
                  </a:tcPr>
                </a:tc>
                <a:tc>
                  <a:txBody>
                    <a:bodyPr/>
                    <a:lstStyle/>
                    <a:p>
                      <a:pPr algn="ctr" fontAlgn="ctr"/>
                      <a:r>
                        <a:rPr lang="en-US" sz="2000" b="0" i="0" u="none" strike="noStrike" dirty="0" smtClean="0">
                          <a:solidFill>
                            <a:schemeClr val="bg1"/>
                          </a:solidFill>
                          <a:effectLst/>
                          <a:latin typeface="Raleway" panose="020B0503030101060003" pitchFamily="34" charset="0"/>
                          <a:cs typeface="Helvetica" panose="020B0604020202020204" pitchFamily="34" charset="0"/>
                        </a:rPr>
                        <a:t>40%</a:t>
                      </a:r>
                      <a:endParaRPr lang="en-US" sz="2000" b="0" i="0" u="none" strike="noStrike" dirty="0">
                        <a:solidFill>
                          <a:schemeClr val="bg1"/>
                        </a:solidFill>
                        <a:effectLst/>
                        <a:latin typeface="Raleway" panose="020B0503030101060003" pitchFamily="34" charset="0"/>
                        <a:cs typeface="Helvetica" panose="020B0604020202020204" pitchFamily="34" charset="0"/>
                      </a:endParaRPr>
                    </a:p>
                  </a:txBody>
                  <a:tcPr marL="8413" marR="8413" marT="84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95000"/>
                      </a:schemeClr>
                    </a:solidFill>
                  </a:tcPr>
                </a:tc>
              </a:tr>
              <a:tr h="406472">
                <a:tc>
                  <a:txBody>
                    <a:bodyPr/>
                    <a:lstStyle/>
                    <a:p>
                      <a:pPr algn="ctr" rtl="0" fontAlgn="ctr"/>
                      <a:r>
                        <a:rPr lang="en-US" sz="2000" b="0" i="0" u="none" strike="noStrike" dirty="0" smtClean="0">
                          <a:solidFill>
                            <a:srgbClr val="000000"/>
                          </a:solidFill>
                          <a:effectLst/>
                          <a:latin typeface="Raleway" panose="020B0503030101060003" pitchFamily="34" charset="0"/>
                          <a:cs typeface="Helvetica" panose="020B0604020202020204" pitchFamily="34" charset="0"/>
                        </a:rPr>
                        <a:t>Government</a:t>
                      </a:r>
                      <a:endParaRPr lang="en-US" sz="2000" b="0" i="0" u="none" strike="noStrike" dirty="0">
                        <a:solidFill>
                          <a:srgbClr val="000000"/>
                        </a:solidFill>
                        <a:effectLst/>
                        <a:latin typeface="Raleway" panose="020B0503030101060003" pitchFamily="34" charset="0"/>
                        <a:cs typeface="Helvetica" panose="020B0604020202020204" pitchFamily="34" charset="0"/>
                      </a:endParaRPr>
                    </a:p>
                  </a:txBody>
                  <a:tcPr marL="8413" marR="8413" marT="84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2000" b="0" i="0" u="none" strike="noStrike" dirty="0" smtClean="0">
                          <a:solidFill>
                            <a:srgbClr val="000000"/>
                          </a:solidFill>
                          <a:effectLst/>
                          <a:latin typeface="Raleway" panose="020B0503030101060003" pitchFamily="34" charset="0"/>
                          <a:cs typeface="Helvetica" panose="020B0604020202020204" pitchFamily="34" charset="0"/>
                        </a:rPr>
                        <a:t>14%</a:t>
                      </a:r>
                      <a:endParaRPr lang="en-US" sz="2000" b="0" i="0" u="none" strike="noStrike" dirty="0">
                        <a:solidFill>
                          <a:srgbClr val="000000"/>
                        </a:solidFill>
                        <a:effectLst/>
                        <a:latin typeface="Raleway" panose="020B0503030101060003" pitchFamily="34" charset="0"/>
                        <a:cs typeface="Helvetica" panose="020B0604020202020204" pitchFamily="34" charset="0"/>
                      </a:endParaRPr>
                    </a:p>
                  </a:txBody>
                  <a:tcPr marL="8413" marR="8413" marT="84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06472">
                <a:tc>
                  <a:txBody>
                    <a:bodyPr/>
                    <a:lstStyle/>
                    <a:p>
                      <a:pPr algn="ctr" rtl="0" fontAlgn="ctr"/>
                      <a:r>
                        <a:rPr lang="en-US" sz="2000" b="0" i="0" u="none" strike="noStrike" dirty="0" smtClean="0">
                          <a:solidFill>
                            <a:schemeClr val="bg1"/>
                          </a:solidFill>
                          <a:effectLst/>
                          <a:latin typeface="Raleway" panose="020B0503030101060003" pitchFamily="34" charset="0"/>
                          <a:cs typeface="Helvetica" panose="020B0604020202020204" pitchFamily="34" charset="0"/>
                        </a:rPr>
                        <a:t>Retired</a:t>
                      </a:r>
                      <a:endParaRPr lang="en-US" sz="2000" b="0" i="0" u="none" strike="noStrike" dirty="0">
                        <a:solidFill>
                          <a:schemeClr val="bg1"/>
                        </a:solidFill>
                        <a:effectLst/>
                        <a:latin typeface="Raleway" panose="020B0503030101060003" pitchFamily="34" charset="0"/>
                        <a:cs typeface="Helvetica" panose="020B0604020202020204" pitchFamily="34" charset="0"/>
                      </a:endParaRPr>
                    </a:p>
                  </a:txBody>
                  <a:tcPr marL="8413" marR="8413" marT="84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95000"/>
                      </a:schemeClr>
                    </a:solidFill>
                  </a:tcPr>
                </a:tc>
                <a:tc>
                  <a:txBody>
                    <a:bodyPr/>
                    <a:lstStyle/>
                    <a:p>
                      <a:pPr algn="ctr" fontAlgn="ctr"/>
                      <a:r>
                        <a:rPr lang="en-US" sz="2000" b="0" i="0" u="none" strike="noStrike" dirty="0" smtClean="0">
                          <a:solidFill>
                            <a:schemeClr val="bg1"/>
                          </a:solidFill>
                          <a:effectLst/>
                          <a:latin typeface="Raleway" panose="020B0503030101060003" pitchFamily="34" charset="0"/>
                          <a:cs typeface="Helvetica" panose="020B0604020202020204" pitchFamily="34" charset="0"/>
                        </a:rPr>
                        <a:t>4%</a:t>
                      </a:r>
                      <a:endParaRPr lang="en-US" sz="2000" b="0" i="0" u="none" strike="noStrike" dirty="0">
                        <a:solidFill>
                          <a:schemeClr val="bg1"/>
                        </a:solidFill>
                        <a:effectLst/>
                        <a:latin typeface="Raleway" panose="020B0503030101060003" pitchFamily="34" charset="0"/>
                        <a:cs typeface="Helvetica" panose="020B0604020202020204" pitchFamily="34" charset="0"/>
                      </a:endParaRPr>
                    </a:p>
                  </a:txBody>
                  <a:tcPr marL="8413" marR="8413" marT="84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95000"/>
                      </a:schemeClr>
                    </a:solidFill>
                  </a:tcPr>
                </a:tc>
              </a:tr>
              <a:tr h="331640">
                <a:tc>
                  <a:txBody>
                    <a:bodyPr/>
                    <a:lstStyle/>
                    <a:p>
                      <a:pPr algn="ctr" rtl="0" fontAlgn="ctr"/>
                      <a:r>
                        <a:rPr lang="en-US" sz="2000" b="0" i="0" u="none" strike="noStrike" dirty="0" smtClean="0">
                          <a:solidFill>
                            <a:srgbClr val="000000"/>
                          </a:solidFill>
                          <a:effectLst/>
                          <a:latin typeface="Raleway" panose="020B0503030101060003" pitchFamily="34" charset="0"/>
                          <a:cs typeface="Helvetica" panose="020B0604020202020204" pitchFamily="34" charset="0"/>
                        </a:rPr>
                        <a:t>Unknown</a:t>
                      </a:r>
                      <a:endParaRPr lang="en-US" sz="2000" b="0" i="0" u="none" strike="noStrike" dirty="0">
                        <a:solidFill>
                          <a:srgbClr val="000000"/>
                        </a:solidFill>
                        <a:effectLst/>
                        <a:latin typeface="Raleway" panose="020B0503030101060003" pitchFamily="34" charset="0"/>
                        <a:cs typeface="Helvetica" panose="020B0604020202020204" pitchFamily="34" charset="0"/>
                      </a:endParaRPr>
                    </a:p>
                  </a:txBody>
                  <a:tcPr marL="8413" marR="8413" marT="84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2000" b="0" i="0" u="none" strike="noStrike" dirty="0" smtClean="0">
                          <a:solidFill>
                            <a:srgbClr val="000000"/>
                          </a:solidFill>
                          <a:effectLst/>
                          <a:latin typeface="Raleway" panose="020B0503030101060003" pitchFamily="34" charset="0"/>
                          <a:cs typeface="Helvetica" panose="020B0604020202020204" pitchFamily="34" charset="0"/>
                        </a:rPr>
                        <a:t>2%</a:t>
                      </a:r>
                      <a:endParaRPr lang="en-US" sz="2000" b="0" i="0" u="none" strike="noStrike" dirty="0">
                        <a:solidFill>
                          <a:srgbClr val="000000"/>
                        </a:solidFill>
                        <a:effectLst/>
                        <a:latin typeface="Raleway" panose="020B0503030101060003" pitchFamily="34" charset="0"/>
                        <a:cs typeface="Helvetica" panose="020B0604020202020204" pitchFamily="34" charset="0"/>
                      </a:endParaRPr>
                    </a:p>
                  </a:txBody>
                  <a:tcPr marL="8413" marR="8413" marT="84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8340283"/>
              </p:ext>
            </p:extLst>
          </p:nvPr>
        </p:nvGraphicFramePr>
        <p:xfrm>
          <a:off x="4572000" y="1150938"/>
          <a:ext cx="3681413" cy="746125"/>
        </p:xfrm>
        <a:graphic>
          <a:graphicData uri="http://schemas.openxmlformats.org/drawingml/2006/table">
            <a:tbl>
              <a:tblPr/>
              <a:tblGrid>
                <a:gridCol w="3681413"/>
              </a:tblGrid>
              <a:tr h="746125">
                <a:tc>
                  <a:txBody>
                    <a:bodyPr/>
                    <a:lstStyle/>
                    <a:p>
                      <a:pPr algn="ctr" rtl="0" fontAlgn="ctr"/>
                      <a:r>
                        <a:rPr lang="en-US" sz="2300" b="1" i="0" u="none" strike="noStrike" dirty="0" smtClean="0">
                          <a:solidFill>
                            <a:srgbClr val="FFFFFF"/>
                          </a:solidFill>
                          <a:effectLst/>
                          <a:latin typeface="Raleway" panose="020B0503030101060003" pitchFamily="34" charset="0"/>
                          <a:cs typeface="Helvetica" panose="020B0604020202020204" pitchFamily="34" charset="0"/>
                        </a:rPr>
                        <a:t>REGIONS</a:t>
                      </a:r>
                      <a:endParaRPr lang="en-US" sz="2300" b="1" i="0" u="none" strike="noStrike" dirty="0">
                        <a:solidFill>
                          <a:srgbClr val="FFFFFF"/>
                        </a:solidFill>
                        <a:effectLst/>
                        <a:latin typeface="Raleway" panose="020B0503030101060003" pitchFamily="34" charset="0"/>
                        <a:cs typeface="Helvetica" panose="020B0604020202020204" pitchFamily="34" charset="0"/>
                      </a:endParaRPr>
                    </a:p>
                  </a:txBody>
                  <a:tcPr marL="9329" marR="9329" marT="932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3917453867"/>
              </p:ext>
            </p:extLst>
          </p:nvPr>
        </p:nvGraphicFramePr>
        <p:xfrm>
          <a:off x="3931920" y="1150938"/>
          <a:ext cx="4949613" cy="4659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0976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Where We Are Heading: </a:t>
            </a:r>
            <a:r>
              <a:rPr lang="en-US" sz="3000" i="1" dirty="0"/>
              <a:t>TMS Strategic Goals</a:t>
            </a:r>
          </a:p>
        </p:txBody>
      </p:sp>
      <p:sp>
        <p:nvSpPr>
          <p:cNvPr id="3" name="Content Placeholder 2"/>
          <p:cNvSpPr>
            <a:spLocks noGrp="1"/>
          </p:cNvSpPr>
          <p:nvPr>
            <p:ph idx="1"/>
          </p:nvPr>
        </p:nvSpPr>
        <p:spPr>
          <a:xfrm>
            <a:off x="1694427" y="1087120"/>
            <a:ext cx="7187105" cy="5089843"/>
          </a:xfrm>
        </p:spPr>
        <p:txBody>
          <a:bodyPr>
            <a:noAutofit/>
          </a:bodyPr>
          <a:lstStyle/>
          <a:p>
            <a:pPr marL="342900" indent="-342900">
              <a:buFont typeface="+mj-lt"/>
              <a:buAutoNum type="arabicPeriod"/>
            </a:pPr>
            <a:r>
              <a:rPr lang="en-US" sz="2600" dirty="0"/>
              <a:t>Advance </a:t>
            </a:r>
            <a:r>
              <a:rPr lang="en-US" sz="2600" b="1" dirty="0"/>
              <a:t>diversity and inclusion</a:t>
            </a:r>
            <a:r>
              <a:rPr lang="en-US" sz="2600" dirty="0"/>
              <a:t> in the minerals, metals, and materials </a:t>
            </a:r>
            <a:r>
              <a:rPr lang="en-US" sz="2600" dirty="0" smtClean="0"/>
              <a:t>professions</a:t>
            </a:r>
            <a:br>
              <a:rPr lang="en-US" sz="2600" dirty="0" smtClean="0"/>
            </a:br>
            <a:endParaRPr lang="en-US" sz="2600" dirty="0"/>
          </a:p>
          <a:p>
            <a:pPr marL="342900" indent="-342900">
              <a:buFont typeface="+mj-lt"/>
              <a:buAutoNum type="arabicPeriod"/>
            </a:pPr>
            <a:r>
              <a:rPr lang="en-US" sz="2600" dirty="0"/>
              <a:t>Accelerate </a:t>
            </a:r>
            <a:r>
              <a:rPr lang="en-US" sz="2600" b="1" dirty="0"/>
              <a:t>industrial engagement </a:t>
            </a:r>
            <a:r>
              <a:rPr lang="en-US" sz="2600" dirty="0"/>
              <a:t>in </a:t>
            </a:r>
            <a:r>
              <a:rPr lang="en-US" sz="2600" dirty="0" smtClean="0"/>
              <a:t>TMS</a:t>
            </a:r>
            <a:br>
              <a:rPr lang="en-US" sz="2600" dirty="0" smtClean="0"/>
            </a:br>
            <a:endParaRPr lang="en-US" sz="2600" dirty="0"/>
          </a:p>
          <a:p>
            <a:pPr marL="342900" indent="-342900">
              <a:buFont typeface="+mj-lt"/>
              <a:buAutoNum type="arabicPeriod"/>
            </a:pPr>
            <a:r>
              <a:rPr lang="en-US" sz="2600" dirty="0"/>
              <a:t>Expand </a:t>
            </a:r>
            <a:r>
              <a:rPr lang="en-US" sz="2600" b="1" dirty="0"/>
              <a:t>international </a:t>
            </a:r>
            <a:r>
              <a:rPr lang="en-US" sz="2600" b="1" dirty="0" smtClean="0"/>
              <a:t>activities</a:t>
            </a:r>
            <a:br>
              <a:rPr lang="en-US" sz="2600" b="1" dirty="0" smtClean="0"/>
            </a:br>
            <a:endParaRPr lang="en-US" sz="2600" b="1" dirty="0"/>
          </a:p>
          <a:p>
            <a:pPr marL="342900" indent="-342900">
              <a:buFont typeface="+mj-lt"/>
              <a:buAutoNum type="arabicPeriod"/>
            </a:pPr>
            <a:r>
              <a:rPr lang="en-US" sz="2600" dirty="0"/>
              <a:t>Advance materials solutions for </a:t>
            </a:r>
            <a:r>
              <a:rPr lang="en-US" sz="2600" b="1" dirty="0"/>
              <a:t>energy and environmental</a:t>
            </a:r>
            <a:r>
              <a:rPr lang="en-US" sz="2600" dirty="0"/>
              <a:t> </a:t>
            </a:r>
            <a:r>
              <a:rPr lang="en-US" sz="2600" dirty="0" smtClean="0"/>
              <a:t>challenges</a:t>
            </a:r>
            <a:br>
              <a:rPr lang="en-US" sz="2600" dirty="0" smtClean="0"/>
            </a:br>
            <a:endParaRPr lang="en-US" sz="2600" dirty="0"/>
          </a:p>
          <a:p>
            <a:pPr marL="342900" indent="-342900">
              <a:buFont typeface="+mj-lt"/>
              <a:buAutoNum type="arabicPeriod"/>
            </a:pPr>
            <a:r>
              <a:rPr lang="en-US" sz="2600" dirty="0"/>
              <a:t>Be the natural home and advocate for </a:t>
            </a:r>
            <a:r>
              <a:rPr lang="en-US" sz="2600" b="1" dirty="0"/>
              <a:t>materials and manufacturing </a:t>
            </a:r>
            <a:r>
              <a:rPr lang="en-US" sz="2600" b="1" dirty="0" smtClean="0"/>
              <a:t>innovation</a:t>
            </a:r>
            <a:endParaRPr lang="en-US" sz="2600" b="1" dirty="0"/>
          </a:p>
        </p:txBody>
      </p:sp>
      <p:sp>
        <p:nvSpPr>
          <p:cNvPr id="4" name="Date Placeholder 3"/>
          <p:cNvSpPr>
            <a:spLocks noGrp="1"/>
          </p:cNvSpPr>
          <p:nvPr>
            <p:ph type="dt" sz="half" idx="10"/>
          </p:nvPr>
        </p:nvSpPr>
        <p:spPr/>
        <p:txBody>
          <a:bodyPr/>
          <a:lstStyle/>
          <a:p>
            <a:fld id="{31C157E6-65CF-4F91-A9AC-A4E6E7EBFCA8}"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7</a:t>
            </a:fld>
            <a:endParaRPr lang="en-US"/>
          </a:p>
        </p:txBody>
      </p:sp>
      <p:grpSp>
        <p:nvGrpSpPr>
          <p:cNvPr id="7" name="Group 1"/>
          <p:cNvGrpSpPr>
            <a:grpSpLocks/>
          </p:cNvGrpSpPr>
          <p:nvPr/>
        </p:nvGrpSpPr>
        <p:grpSpPr bwMode="auto">
          <a:xfrm>
            <a:off x="250031" y="1005840"/>
            <a:ext cx="1341437" cy="5083175"/>
            <a:chOff x="-102903" y="1066800"/>
            <a:chExt cx="1340700" cy="5082042"/>
          </a:xfrm>
        </p:grpSpPr>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114972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903" y="1950110"/>
              <a:ext cx="131286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891" y="2948072"/>
              <a:ext cx="1281688" cy="128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575" y="3963660"/>
              <a:ext cx="126505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502" y="4930035"/>
              <a:ext cx="1219200" cy="121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41164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342899"/>
            <a:ext cx="5047192" cy="1144057"/>
          </a:xfrm>
        </p:spPr>
        <p:txBody>
          <a:bodyPr>
            <a:noAutofit/>
          </a:bodyPr>
          <a:lstStyle/>
          <a:p>
            <a:r>
              <a:rPr lang="es-ES" sz="2400" dirty="0" err="1"/>
              <a:t>Clarissa</a:t>
            </a:r>
            <a:r>
              <a:rPr lang="es-ES" sz="2400" dirty="0"/>
              <a:t> A. </a:t>
            </a:r>
            <a:r>
              <a:rPr lang="es-ES" sz="2400" dirty="0" err="1"/>
              <a:t>Yablinsky</a:t>
            </a:r>
            <a:r>
              <a:rPr lang="es-ES" sz="2400" dirty="0"/>
              <a:t/>
            </a:r>
            <a:br>
              <a:rPr lang="es-ES" sz="2400" dirty="0"/>
            </a:br>
            <a:r>
              <a:rPr lang="es-ES" sz="2400" dirty="0">
                <a:solidFill>
                  <a:schemeClr val="tx1"/>
                </a:solidFill>
              </a:rPr>
              <a:t>Los </a:t>
            </a:r>
            <a:r>
              <a:rPr lang="es-ES" sz="2400" dirty="0" err="1">
                <a:solidFill>
                  <a:schemeClr val="tx1"/>
                </a:solidFill>
              </a:rPr>
              <a:t>Alamos</a:t>
            </a:r>
            <a:r>
              <a:rPr lang="es-ES" sz="2400" dirty="0">
                <a:solidFill>
                  <a:schemeClr val="tx1"/>
                </a:solidFill>
              </a:rPr>
              <a:t> </a:t>
            </a:r>
            <a:r>
              <a:rPr lang="es-ES" sz="2400" dirty="0" err="1">
                <a:solidFill>
                  <a:schemeClr val="tx1"/>
                </a:solidFill>
              </a:rPr>
              <a:t>National</a:t>
            </a:r>
            <a:r>
              <a:rPr lang="es-ES" sz="2400" dirty="0">
                <a:solidFill>
                  <a:schemeClr val="tx1"/>
                </a:solidFill>
              </a:rPr>
              <a:t> </a:t>
            </a:r>
            <a:r>
              <a:rPr lang="es-ES" sz="2400" dirty="0" err="1">
                <a:solidFill>
                  <a:schemeClr val="tx1"/>
                </a:solidFill>
              </a:rPr>
              <a:t>Laboratory</a:t>
            </a:r>
            <a:r>
              <a:rPr lang="es-ES" sz="2400" dirty="0">
                <a:solidFill>
                  <a:schemeClr val="tx1"/>
                </a:solidFill>
              </a:rPr>
              <a:t/>
            </a:r>
            <a:br>
              <a:rPr lang="es-ES" sz="2400" dirty="0">
                <a:solidFill>
                  <a:schemeClr val="tx1"/>
                </a:solidFill>
              </a:rPr>
            </a:br>
            <a:r>
              <a:rPr lang="es-ES" sz="2400" dirty="0">
                <a:solidFill>
                  <a:schemeClr val="tx1"/>
                </a:solidFill>
              </a:rPr>
              <a:t>Los </a:t>
            </a:r>
            <a:r>
              <a:rPr lang="es-ES" sz="2400" dirty="0" err="1">
                <a:solidFill>
                  <a:schemeClr val="tx1"/>
                </a:solidFill>
              </a:rPr>
              <a:t>Alamos</a:t>
            </a:r>
            <a:r>
              <a:rPr lang="es-ES" sz="2400" dirty="0">
                <a:solidFill>
                  <a:schemeClr val="tx1"/>
                </a:solidFill>
              </a:rPr>
              <a:t>, New </a:t>
            </a:r>
            <a:r>
              <a:rPr lang="es-ES" sz="2400" dirty="0" err="1">
                <a:solidFill>
                  <a:schemeClr val="tx1"/>
                </a:solidFill>
              </a:rPr>
              <a:t>Mexico</a:t>
            </a:r>
            <a:endParaRPr lang="en-US" sz="2400" dirty="0">
              <a:solidFill>
                <a:schemeClr val="tx1"/>
              </a:solidFill>
            </a:endParaRPr>
          </a:p>
        </p:txBody>
      </p:sp>
      <p:sp>
        <p:nvSpPr>
          <p:cNvPr id="3" name="Text Placeholder 2"/>
          <p:cNvSpPr>
            <a:spLocks noGrp="1"/>
          </p:cNvSpPr>
          <p:nvPr>
            <p:ph type="body" sz="half" idx="2"/>
          </p:nvPr>
        </p:nvSpPr>
        <p:spPr>
          <a:xfrm>
            <a:off x="295274" y="1564641"/>
            <a:ext cx="5047193" cy="3171614"/>
          </a:xfrm>
        </p:spPr>
        <p:txBody>
          <a:bodyPr>
            <a:noAutofit/>
          </a:bodyPr>
          <a:lstStyle/>
          <a:p>
            <a:pPr marL="119063" indent="-119063">
              <a:lnSpc>
                <a:spcPct val="100000"/>
              </a:lnSpc>
            </a:pPr>
            <a:r>
              <a:rPr lang="en-US" sz="1700" dirty="0" smtClean="0"/>
              <a:t>-</a:t>
            </a:r>
            <a:r>
              <a:rPr lang="en-US" sz="1700" dirty="0"/>
              <a:t>BS in Materials Science and Engineering, Carnegie Mellon </a:t>
            </a:r>
            <a:r>
              <a:rPr lang="en-US" sz="1700" dirty="0" smtClean="0"/>
              <a:t>University</a:t>
            </a:r>
          </a:p>
          <a:p>
            <a:pPr marL="119063" indent="-119063">
              <a:lnSpc>
                <a:spcPct val="100000"/>
              </a:lnSpc>
            </a:pPr>
            <a:r>
              <a:rPr lang="en-US" sz="1700" dirty="0" smtClean="0"/>
              <a:t>-M.S</a:t>
            </a:r>
            <a:r>
              <a:rPr lang="en-US" sz="1700" dirty="0"/>
              <a:t>. and Ph.D. in Materials Science and Engineering, The Ohio State University. </a:t>
            </a:r>
            <a:endParaRPr lang="en-US" sz="1700" dirty="0" smtClean="0"/>
          </a:p>
          <a:p>
            <a:pPr marL="119063" indent="-119063">
              <a:lnSpc>
                <a:spcPct val="100000"/>
              </a:lnSpc>
            </a:pPr>
            <a:r>
              <a:rPr lang="en-US" sz="1700" dirty="0" smtClean="0"/>
              <a:t>-</a:t>
            </a:r>
            <a:r>
              <a:rPr lang="en-US" sz="1700" dirty="0"/>
              <a:t>Research Associate at the University of Wisconsin in the EFRC Center for Materials Science of Nuclear Fuels </a:t>
            </a:r>
            <a:endParaRPr lang="en-US" sz="1700" dirty="0" smtClean="0"/>
          </a:p>
          <a:p>
            <a:pPr marL="119063" indent="-119063">
              <a:lnSpc>
                <a:spcPct val="100000"/>
              </a:lnSpc>
            </a:pPr>
            <a:r>
              <a:rPr lang="en-US" sz="1700" dirty="0" smtClean="0"/>
              <a:t>-</a:t>
            </a:r>
            <a:r>
              <a:rPr lang="en-US" sz="1700" dirty="0"/>
              <a:t>Postdoctoral appointment at Los Alamos National </a:t>
            </a:r>
            <a:r>
              <a:rPr lang="en-US" sz="1700" dirty="0" smtClean="0"/>
              <a:t>Laboratory</a:t>
            </a:r>
          </a:p>
          <a:p>
            <a:pPr marL="119063" indent="-119063">
              <a:lnSpc>
                <a:spcPct val="100000"/>
              </a:lnSpc>
            </a:pPr>
            <a:r>
              <a:rPr lang="en-US" sz="1700" dirty="0" smtClean="0"/>
              <a:t>-Scientist </a:t>
            </a:r>
            <a:r>
              <a:rPr lang="en-US" sz="1700" dirty="0"/>
              <a:t>at Los Alamos National </a:t>
            </a:r>
            <a:r>
              <a:rPr lang="en-US" sz="1700" dirty="0" smtClean="0"/>
              <a:t>Laboratory (current)</a:t>
            </a:r>
            <a:endParaRPr lang="en-US" sz="1700" dirty="0"/>
          </a:p>
        </p:txBody>
      </p:sp>
      <p:sp>
        <p:nvSpPr>
          <p:cNvPr id="4" name="Date Placeholder 3"/>
          <p:cNvSpPr>
            <a:spLocks noGrp="1"/>
          </p:cNvSpPr>
          <p:nvPr>
            <p:ph type="dt" sz="half" idx="10"/>
          </p:nvPr>
        </p:nvSpPr>
        <p:spPr/>
        <p:txBody>
          <a:bodyPr/>
          <a:lstStyle/>
          <a:p>
            <a:fld id="{C5642B2E-706E-41F3-A553-B5061474E2AF}" type="datetime1">
              <a:rPr lang="en-US" smtClean="0"/>
              <a:t>2/15/2017</a:t>
            </a:fld>
            <a:endParaRPr lang="en-US"/>
          </a:p>
        </p:txBody>
      </p:sp>
      <p:sp>
        <p:nvSpPr>
          <p:cNvPr id="5" name="Footer Placeholder 4"/>
          <p:cNvSpPr>
            <a:spLocks noGrp="1"/>
          </p:cNvSpPr>
          <p:nvPr>
            <p:ph type="ftr" sz="quarter" idx="11"/>
          </p:nvPr>
        </p:nvSpPr>
        <p:spPr/>
        <p:txBody>
          <a:bodyPr/>
          <a:lstStyle/>
          <a:p>
            <a:r>
              <a:rPr lang="en-US" smtClean="0"/>
              <a:t>TMS 101: Participating Above the Presenter Level</a:t>
            </a:r>
            <a:endParaRPr lang="en-US"/>
          </a:p>
        </p:txBody>
      </p:sp>
      <p:sp>
        <p:nvSpPr>
          <p:cNvPr id="6" name="Slide Number Placeholder 5"/>
          <p:cNvSpPr>
            <a:spLocks noGrp="1"/>
          </p:cNvSpPr>
          <p:nvPr>
            <p:ph type="sldNum" sz="quarter" idx="12"/>
          </p:nvPr>
        </p:nvSpPr>
        <p:spPr/>
        <p:txBody>
          <a:bodyPr/>
          <a:lstStyle/>
          <a:p>
            <a:fld id="{D280B785-82E9-4EE1-A79A-7402A679B603}" type="slidenum">
              <a:rPr lang="en-US" smtClean="0"/>
              <a:t>8</a:t>
            </a:fld>
            <a:endParaRPr lang="en-US"/>
          </a:p>
        </p:txBody>
      </p:sp>
      <p:pic>
        <p:nvPicPr>
          <p:cNvPr id="8" name="Picture Placeholder 7"/>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7969" t="-1" r="1243" b="14762"/>
          <a:stretch/>
        </p:blipFill>
        <p:spPr>
          <a:xfrm>
            <a:off x="5918200" y="342900"/>
            <a:ext cx="2743200" cy="3291840"/>
          </a:xfrm>
        </p:spPr>
      </p:pic>
      <p:sp>
        <p:nvSpPr>
          <p:cNvPr id="9" name="Text Placeholder 2"/>
          <p:cNvSpPr txBox="1">
            <a:spLocks/>
          </p:cNvSpPr>
          <p:nvPr/>
        </p:nvSpPr>
        <p:spPr>
          <a:xfrm>
            <a:off x="295275" y="5130800"/>
            <a:ext cx="8586258" cy="119888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700" i="1" dirty="0"/>
              <a:t>At TMS she has volunteered on committees including the Mechanical Behavior and Nuclear Material Technical Committees; </a:t>
            </a:r>
            <a:r>
              <a:rPr lang="en-US" sz="1700" i="1" dirty="0" smtClean="0"/>
              <a:t>and the Membership</a:t>
            </a:r>
            <a:r>
              <a:rPr lang="en-US" sz="1700" i="1" dirty="0"/>
              <a:t>, Professional Development, Young Leaders, Material Advantage, and Diversity Administrative Committees. She has also peer reviewed articles for JOM and Metallurgical and Materials Transactions A.</a:t>
            </a:r>
          </a:p>
        </p:txBody>
      </p:sp>
    </p:spTree>
    <p:extLst>
      <p:ext uri="{BB962C8B-B14F-4D97-AF65-F5344CB8AC3E}">
        <p14:creationId xmlns:p14="http://schemas.microsoft.com/office/powerpoint/2010/main" val="3193034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1840"/>
            <a:ext cx="7772400" cy="1580197"/>
          </a:xfrm>
        </p:spPr>
        <p:txBody>
          <a:bodyPr anchor="t">
            <a:noAutofit/>
          </a:bodyPr>
          <a:lstStyle/>
          <a:p>
            <a:r>
              <a:rPr lang="en-US" sz="4800" dirty="0"/>
              <a:t>How You Can </a:t>
            </a:r>
            <a:br>
              <a:rPr lang="en-US" sz="4800" dirty="0"/>
            </a:br>
            <a:r>
              <a:rPr lang="en-US" sz="4800" dirty="0"/>
              <a:t>Become Involved</a:t>
            </a:r>
          </a:p>
        </p:txBody>
      </p:sp>
      <p:sp>
        <p:nvSpPr>
          <p:cNvPr id="3" name="Subtitle 2"/>
          <p:cNvSpPr>
            <a:spLocks noGrp="1"/>
          </p:cNvSpPr>
          <p:nvPr>
            <p:ph type="subTitle" idx="1"/>
          </p:nvPr>
        </p:nvSpPr>
        <p:spPr>
          <a:xfrm>
            <a:off x="1143000" y="3683000"/>
            <a:ext cx="6858000" cy="2362200"/>
          </a:xfrm>
        </p:spPr>
        <p:txBody>
          <a:bodyPr>
            <a:normAutofit/>
          </a:bodyPr>
          <a:lstStyle/>
          <a:p>
            <a:r>
              <a:rPr lang="en-US" altLang="en-US" dirty="0"/>
              <a:t>Expand Your Network. </a:t>
            </a:r>
          </a:p>
          <a:p>
            <a:r>
              <a:rPr lang="en-US" altLang="en-US" dirty="0"/>
              <a:t>Enrich Your Expertise. </a:t>
            </a:r>
          </a:p>
          <a:p>
            <a:r>
              <a:rPr lang="en-US" altLang="en-US" dirty="0"/>
              <a:t>Make a Difference</a:t>
            </a:r>
            <a:r>
              <a:rPr lang="en-US" altLang="en-US" dirty="0" smtClean="0"/>
              <a:t>.</a:t>
            </a:r>
            <a:endParaRPr lang="en-US" altLang="en-US" dirty="0"/>
          </a:p>
        </p:txBody>
      </p:sp>
      <p:sp>
        <p:nvSpPr>
          <p:cNvPr id="4" name="Date Placeholder 3"/>
          <p:cNvSpPr>
            <a:spLocks noGrp="1"/>
          </p:cNvSpPr>
          <p:nvPr>
            <p:ph type="dt" sz="half" idx="10"/>
          </p:nvPr>
        </p:nvSpPr>
        <p:spPr/>
        <p:txBody>
          <a:bodyPr/>
          <a:lstStyle/>
          <a:p>
            <a:fld id="{A312AF05-6B55-4473-B53F-D9E59ED4A2EC}" type="datetime1">
              <a:rPr lang="en-US" smtClean="0"/>
              <a:t>2/15/2017</a:t>
            </a:fld>
            <a:endParaRPr lang="en-US" dirty="0"/>
          </a:p>
        </p:txBody>
      </p:sp>
      <p:sp>
        <p:nvSpPr>
          <p:cNvPr id="6" name="Slide Number Placeholder 5"/>
          <p:cNvSpPr>
            <a:spLocks noGrp="1"/>
          </p:cNvSpPr>
          <p:nvPr>
            <p:ph type="sldNum" sz="quarter" idx="12"/>
          </p:nvPr>
        </p:nvSpPr>
        <p:spPr/>
        <p:txBody>
          <a:bodyPr/>
          <a:lstStyle/>
          <a:p>
            <a:fld id="{D280B785-82E9-4EE1-A79A-7402A679B603}" type="slidenum">
              <a:rPr lang="en-US" smtClean="0"/>
              <a:t>9</a:t>
            </a:fld>
            <a:endParaRPr lang="en-US" dirty="0"/>
          </a:p>
        </p:txBody>
      </p:sp>
      <p:sp>
        <p:nvSpPr>
          <p:cNvPr id="7" name="Footer Placeholder 6"/>
          <p:cNvSpPr>
            <a:spLocks noGrp="1"/>
          </p:cNvSpPr>
          <p:nvPr>
            <p:ph type="ftr" sz="quarter" idx="11"/>
          </p:nvPr>
        </p:nvSpPr>
        <p:spPr/>
        <p:txBody>
          <a:bodyPr/>
          <a:lstStyle/>
          <a:p>
            <a:r>
              <a:rPr lang="en-US" smtClean="0"/>
              <a:t>TMS 101: Participating Above the Presenter Level</a:t>
            </a:r>
            <a:endParaRPr lang="en-US"/>
          </a:p>
        </p:txBody>
      </p:sp>
    </p:spTree>
    <p:extLst>
      <p:ext uri="{BB962C8B-B14F-4D97-AF65-F5344CB8AC3E}">
        <p14:creationId xmlns:p14="http://schemas.microsoft.com/office/powerpoint/2010/main" val="3236074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MS Master Pag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MS Official">
      <a:majorFont>
        <a:latin typeface="Raleway"/>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TotalTime>
  <Words>2639</Words>
  <Application>Microsoft Office PowerPoint</Application>
  <PresentationFormat>On-screen Show (4:3)</PresentationFormat>
  <Paragraphs>299</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Raleway</vt:lpstr>
      <vt:lpstr>Arial</vt:lpstr>
      <vt:lpstr>Courier New</vt:lpstr>
      <vt:lpstr>Helvetica</vt:lpstr>
      <vt:lpstr>Calibri</vt:lpstr>
      <vt:lpstr>TMS Master Page</vt:lpstr>
      <vt:lpstr>TMS 101: Participating  Above the Presenter Level</vt:lpstr>
      <vt:lpstr>Jeffrey Fergus Auburn University Auburn, Alabama</vt:lpstr>
      <vt:lpstr>Welcome First-Time TMS Annual Meeting Attendees</vt:lpstr>
      <vt:lpstr>TMS in Brief</vt:lpstr>
      <vt:lpstr>Our Mission and Vision</vt:lpstr>
      <vt:lpstr>Who We Are: Our Members</vt:lpstr>
      <vt:lpstr>Where We Are Heading: TMS Strategic Goals</vt:lpstr>
      <vt:lpstr>Clarissa A. Yablinsky Los Alamos National Laboratory Los Alamos, New Mexico</vt:lpstr>
      <vt:lpstr>How You Can  Become Involved</vt:lpstr>
      <vt:lpstr>Join a Technical Committee:</vt:lpstr>
      <vt:lpstr>Join a Technical Committee:</vt:lpstr>
      <vt:lpstr>Technical Committee Opportunities</vt:lpstr>
      <vt:lpstr>How to Organize Symposia</vt:lpstr>
      <vt:lpstr>Join an Administrative Committee</vt:lpstr>
      <vt:lpstr>Edit/Review TMS Publications</vt:lpstr>
      <vt:lpstr>Contribute to a Specialty Meeting</vt:lpstr>
      <vt:lpstr>Get Started at TMS2017!</vt:lpstr>
      <vt:lpstr>Juan Pablo Escobedo-Diaz University of New South Wales Canberra, Australia</vt:lpstr>
      <vt:lpstr>Stay Involved After TMS2017</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Demmler</dc:creator>
  <cp:lastModifiedBy>Louise Wallach</cp:lastModifiedBy>
  <cp:revision>24</cp:revision>
  <dcterms:created xsi:type="dcterms:W3CDTF">2016-11-17T19:05:39Z</dcterms:created>
  <dcterms:modified xsi:type="dcterms:W3CDTF">2017-02-15T20:49:42Z</dcterms:modified>
</cp:coreProperties>
</file>