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7" d="100"/>
          <a:sy n="67" d="100"/>
        </p:scale>
        <p:origin x="48"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7F329-F5E9-4523-84AB-591CACC98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C1675B-C4C9-43D6-8375-5F4A18602D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BAF477-48B8-42C3-98E4-381C1F400AFE}"/>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085464BC-4E56-4C2D-AB3E-E9DF0C275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2BF8C-A344-46C4-8F84-663F70B6F4BF}"/>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178124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B57CB-DEF0-40F6-AC15-01F403EB00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30EE47-1E7B-4A26-A926-46D29B70D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EFC34-0696-41DC-946E-1BE9B3A658A4}"/>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D185630D-7645-4347-B99C-D78F2E09C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B34F7-FED6-4614-88E0-53DF2EAE01A2}"/>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260668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A93F9C-FCA5-4D5D-AA09-3422325C5E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B0EB37-EFA8-416D-A758-FD2602B49E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92768-6B44-41FD-89DD-288386CB76F7}"/>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01CB659E-C9C4-45DD-88F9-6BDBA8D9B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320BB-B307-49CA-999A-7A255CD77127}"/>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218644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288B-3295-4745-BCC5-540EF2DC75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8F4E1F-CFD0-4D0C-96EF-F11BACA35E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7D2BE-608E-45DE-8688-E43F9EC25483}"/>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E2BF48F9-D415-4887-BA33-5D61F1E81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3B49E-1EFB-4300-A782-BB400C2E1894}"/>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353821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83E2-9198-4318-AFAB-AF1A8445E3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83E61A-2B67-4300-9104-8C0B86BC9B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93BD16-FE13-4E13-92A5-3617B5F1E76B}"/>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3901CD96-CA9E-4D68-AE43-633500611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5BB6BE-EB85-4C83-A1C2-76A89B19DBD9}"/>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177367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487F-B3A5-4B85-8C11-5ADC72A1DE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07EC9-8901-47FB-B4AC-0859BB704A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0323C5-84F4-4700-98EC-70D12B7BD9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0A2B44-CB99-440D-B99F-74CD7396C39A}"/>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6" name="Footer Placeholder 5">
            <a:extLst>
              <a:ext uri="{FF2B5EF4-FFF2-40B4-BE49-F238E27FC236}">
                <a16:creationId xmlns:a16="http://schemas.microsoft.com/office/drawing/2014/main" id="{76CD6C34-0BB6-48FA-8CCA-88A8168BE9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35A278-E54A-4EC8-AB93-162DFF549606}"/>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207646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CC4F-91BF-4B34-911D-03A7D09E5A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00BAE6-BDA1-4558-BFF8-1605659342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8F6A7C-1E38-470A-BC34-E37CEB851E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D0CF80-A271-4026-8E5B-77B92AC8BC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617DA2-5B24-4D0E-AB62-890AB0A399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97CAB0-ED38-4E12-A089-8C93A8E263CB}"/>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8" name="Footer Placeholder 7">
            <a:extLst>
              <a:ext uri="{FF2B5EF4-FFF2-40B4-BE49-F238E27FC236}">
                <a16:creationId xmlns:a16="http://schemas.microsoft.com/office/drawing/2014/main" id="{122E87BB-1034-4047-A6D4-F6CDB5CF3D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FB6BED-DFD2-43E3-8F10-31CFD25EFBE5}"/>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262474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BCDEB-C944-4A74-AFFD-A1EFE51ECC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A5FB9B-36C0-48C7-BB1F-25D8D02D4622}"/>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4" name="Footer Placeholder 3">
            <a:extLst>
              <a:ext uri="{FF2B5EF4-FFF2-40B4-BE49-F238E27FC236}">
                <a16:creationId xmlns:a16="http://schemas.microsoft.com/office/drawing/2014/main" id="{192749D9-5EEC-47E8-8639-26BC2C579A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8F5FCE-FFF7-4BFE-B62B-C49FB0568043}"/>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308558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F16FD2-2029-4497-90A8-A23CF45C5BCD}"/>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3" name="Footer Placeholder 2">
            <a:extLst>
              <a:ext uri="{FF2B5EF4-FFF2-40B4-BE49-F238E27FC236}">
                <a16:creationId xmlns:a16="http://schemas.microsoft.com/office/drawing/2014/main" id="{E2EC9E95-7D33-4DC4-9892-7F0D784F09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8847FE-A1DA-4E90-A611-DDA2CA13D3EF}"/>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184592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2AF1-9E50-45BB-AB94-0BB26D9489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A38F39-8911-4415-AED1-CC1D5146B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12613F-5B7F-4320-9D07-4138EE910C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CB42DB-82B1-4B1F-A370-2403B7489C74}"/>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6" name="Footer Placeholder 5">
            <a:extLst>
              <a:ext uri="{FF2B5EF4-FFF2-40B4-BE49-F238E27FC236}">
                <a16:creationId xmlns:a16="http://schemas.microsoft.com/office/drawing/2014/main" id="{063F8EF7-D109-40FE-8DB9-F8040AC30C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2F218-818C-4AA7-A84F-712D9DE67F28}"/>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125657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928EB-0D5A-43DD-BFF3-04027564A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FCAE0A-441F-4E4D-B796-4A437F3975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E19049-1CD4-44A2-BDC1-A5043D8FA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0A536-CAB0-42BD-8DF1-4E9C3106606A}"/>
              </a:ext>
            </a:extLst>
          </p:cNvPr>
          <p:cNvSpPr>
            <a:spLocks noGrp="1"/>
          </p:cNvSpPr>
          <p:nvPr>
            <p:ph type="dt" sz="half" idx="10"/>
          </p:nvPr>
        </p:nvSpPr>
        <p:spPr/>
        <p:txBody>
          <a:bodyPr/>
          <a:lstStyle/>
          <a:p>
            <a:fld id="{9C798EC2-EE55-485A-BE12-E34F4ABD33F3}" type="datetimeFigureOut">
              <a:rPr lang="en-US" smtClean="0"/>
              <a:t>6/30/2021</a:t>
            </a:fld>
            <a:endParaRPr lang="en-US"/>
          </a:p>
        </p:txBody>
      </p:sp>
      <p:sp>
        <p:nvSpPr>
          <p:cNvPr id="6" name="Footer Placeholder 5">
            <a:extLst>
              <a:ext uri="{FF2B5EF4-FFF2-40B4-BE49-F238E27FC236}">
                <a16:creationId xmlns:a16="http://schemas.microsoft.com/office/drawing/2014/main" id="{062D7659-C73F-462D-8F2C-9055AC6171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58F02-61AD-4FED-8892-72B849458500}"/>
              </a:ext>
            </a:extLst>
          </p:cNvPr>
          <p:cNvSpPr>
            <a:spLocks noGrp="1"/>
          </p:cNvSpPr>
          <p:nvPr>
            <p:ph type="sldNum" sz="quarter" idx="12"/>
          </p:nvPr>
        </p:nvSpPr>
        <p:spPr/>
        <p:txBody>
          <a:bodyPr/>
          <a:lstStyle/>
          <a:p>
            <a:fld id="{933EC9FF-D274-4E27-8D00-31FA2974C5E5}" type="slidenum">
              <a:rPr lang="en-US" smtClean="0"/>
              <a:t>‹#›</a:t>
            </a:fld>
            <a:endParaRPr lang="en-US"/>
          </a:p>
        </p:txBody>
      </p:sp>
    </p:spTree>
    <p:extLst>
      <p:ext uri="{BB962C8B-B14F-4D97-AF65-F5344CB8AC3E}">
        <p14:creationId xmlns:p14="http://schemas.microsoft.com/office/powerpoint/2010/main" val="132400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F0DF08-756D-412D-8D9F-66A50B44D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82450-17B9-4ECF-8185-6A901CC4A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EB63D-A717-42D3-8484-1FC6193095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98EC2-EE55-485A-BE12-E34F4ABD33F3}" type="datetimeFigureOut">
              <a:rPr lang="en-US" smtClean="0"/>
              <a:t>6/30/2021</a:t>
            </a:fld>
            <a:endParaRPr lang="en-US"/>
          </a:p>
        </p:txBody>
      </p:sp>
      <p:sp>
        <p:nvSpPr>
          <p:cNvPr id="5" name="Footer Placeholder 4">
            <a:extLst>
              <a:ext uri="{FF2B5EF4-FFF2-40B4-BE49-F238E27FC236}">
                <a16:creationId xmlns:a16="http://schemas.microsoft.com/office/drawing/2014/main" id="{777F1CC7-47AE-41D1-86E9-69758044D6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1802D3-08C9-494D-8303-E70BF4F89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EC9FF-D274-4E27-8D00-31FA2974C5E5}" type="slidenum">
              <a:rPr lang="en-US" smtClean="0"/>
              <a:t>‹#›</a:t>
            </a:fld>
            <a:endParaRPr lang="en-US"/>
          </a:p>
        </p:txBody>
      </p:sp>
    </p:spTree>
    <p:extLst>
      <p:ext uri="{BB962C8B-B14F-4D97-AF65-F5344CB8AC3E}">
        <p14:creationId xmlns:p14="http://schemas.microsoft.com/office/powerpoint/2010/main" val="1257995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CA2EB6-807C-4032-B9F7-420EFEAF9FFA}"/>
              </a:ext>
            </a:extLst>
          </p:cNvPr>
          <p:cNvSpPr>
            <a:spLocks noGrp="1"/>
          </p:cNvSpPr>
          <p:nvPr>
            <p:ph type="title"/>
          </p:nvPr>
        </p:nvSpPr>
        <p:spPr/>
        <p:txBody>
          <a:bodyPr/>
          <a:lstStyle/>
          <a:p>
            <a:endParaRPr lang="en-US"/>
          </a:p>
        </p:txBody>
      </p:sp>
      <p:sp>
        <p:nvSpPr>
          <p:cNvPr id="6" name="Content Placeholder 2">
            <a:extLst>
              <a:ext uri="{FF2B5EF4-FFF2-40B4-BE49-F238E27FC236}">
                <a16:creationId xmlns:a16="http://schemas.microsoft.com/office/drawing/2014/main" id="{F82D0047-E43A-4A98-841D-5FE27DC901C5}"/>
              </a:ext>
            </a:extLst>
          </p:cNvPr>
          <p:cNvSpPr>
            <a:spLocks noGrp="1"/>
          </p:cNvSpPr>
          <p:nvPr>
            <p:ph idx="1"/>
          </p:nvPr>
        </p:nvSpPr>
        <p:spPr>
          <a:xfrm>
            <a:off x="838200" y="1825625"/>
            <a:ext cx="10515600" cy="4775200"/>
          </a:xfrm>
        </p:spPr>
        <p:txBody>
          <a:bodyPr>
            <a:normAutofit fontScale="92500" lnSpcReduction="10000"/>
          </a:bodyPr>
          <a:lstStyle/>
          <a:p>
            <a:pPr marL="0" indent="0">
              <a:buNone/>
            </a:pPr>
            <a:r>
              <a:rPr lang="en-US" dirty="0"/>
              <a:t>From fundamental science to industrial application, the breadth of the metal forming community will convene virtually at ICTP 2021. The technical program includes, but is not limited to, the following technical topics: </a:t>
            </a:r>
          </a:p>
          <a:p>
            <a:pPr lvl="0"/>
            <a:r>
              <a:rPr lang="en-US" sz="2000" dirty="0"/>
              <a:t>Metal Forming Processes &amp; Equipment</a:t>
            </a:r>
          </a:p>
          <a:p>
            <a:pPr lvl="0"/>
            <a:r>
              <a:rPr lang="en-US" sz="2000" dirty="0"/>
              <a:t>Joining by Forming and Deformation</a:t>
            </a:r>
          </a:p>
          <a:p>
            <a:pPr lvl="0"/>
            <a:r>
              <a:rPr lang="en-US" sz="2000" dirty="0"/>
              <a:t>Microstructure and Damage Development &amp; Characterization</a:t>
            </a:r>
          </a:p>
          <a:p>
            <a:pPr lvl="0"/>
            <a:r>
              <a:rPr lang="en-US" sz="2000" dirty="0"/>
              <a:t>Big Data and Metal Forming</a:t>
            </a:r>
          </a:p>
          <a:p>
            <a:pPr lvl="0"/>
            <a:r>
              <a:rPr lang="en-US" sz="2000" dirty="0"/>
              <a:t>High Speed and Impulse Forming</a:t>
            </a:r>
          </a:p>
          <a:p>
            <a:pPr lvl="0"/>
            <a:r>
              <a:rPr lang="en-US" sz="2000" dirty="0"/>
              <a:t>Agile Metal Forming</a:t>
            </a:r>
          </a:p>
          <a:p>
            <a:pPr lvl="0"/>
            <a:r>
              <a:rPr lang="en-US" sz="2000" dirty="0"/>
              <a:t>Microstructure Development by Forming</a:t>
            </a:r>
          </a:p>
          <a:p>
            <a:pPr lvl="0"/>
            <a:r>
              <a:rPr lang="en-US" sz="2000" dirty="0"/>
              <a:t>Technologies to Speed Innovation</a:t>
            </a:r>
          </a:p>
          <a:p>
            <a:pPr lvl="0"/>
            <a:r>
              <a:rPr lang="en-US" sz="2000" dirty="0"/>
              <a:t>Value of, and Limits to, Simulation</a:t>
            </a:r>
          </a:p>
          <a:p>
            <a:pPr marL="0" lvl="0" indent="0" algn="ctr">
              <a:buNone/>
            </a:pPr>
            <a:r>
              <a:rPr lang="en-US" dirty="0"/>
              <a:t>For details and to register, go to </a:t>
            </a:r>
            <a:r>
              <a:rPr lang="en-US" b="1" dirty="0">
                <a:solidFill>
                  <a:srgbClr val="C00000"/>
                </a:solidFill>
              </a:rPr>
              <a:t>www.tms.org/ICTP2021</a:t>
            </a:r>
          </a:p>
          <a:p>
            <a:pPr lvl="0" algn="ctr"/>
            <a:endParaRPr lang="en-US" sz="2200" dirty="0"/>
          </a:p>
          <a:p>
            <a:pPr marL="0" indent="0">
              <a:buNone/>
            </a:pPr>
            <a:endParaRPr lang="en-US" sz="2200" b="1" dirty="0"/>
          </a:p>
          <a:p>
            <a:pPr marL="0" indent="0">
              <a:buNone/>
            </a:pPr>
            <a:endParaRPr lang="en-US" sz="2200" dirty="0"/>
          </a:p>
        </p:txBody>
      </p:sp>
      <p:pic>
        <p:nvPicPr>
          <p:cNvPr id="10" name="Picture 9" descr="A picture containing text&#10;&#10;Description automatically generated">
            <a:extLst>
              <a:ext uri="{FF2B5EF4-FFF2-40B4-BE49-F238E27FC236}">
                <a16:creationId xmlns:a16="http://schemas.microsoft.com/office/drawing/2014/main" id="{CAA397C2-FA86-4A0F-A607-5E1C96657F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26"/>
            <a:ext cx="12192000" cy="1711158"/>
          </a:xfrm>
          <a:prstGeom prst="rect">
            <a:avLst/>
          </a:prstGeom>
        </p:spPr>
      </p:pic>
      <p:sp>
        <p:nvSpPr>
          <p:cNvPr id="11" name="TextBox 10">
            <a:extLst>
              <a:ext uri="{FF2B5EF4-FFF2-40B4-BE49-F238E27FC236}">
                <a16:creationId xmlns:a16="http://schemas.microsoft.com/office/drawing/2014/main" id="{4C2B73C4-7ADD-4C1A-948D-570E64121553}"/>
              </a:ext>
            </a:extLst>
          </p:cNvPr>
          <p:cNvSpPr txBox="1"/>
          <p:nvPr/>
        </p:nvSpPr>
        <p:spPr>
          <a:xfrm>
            <a:off x="9567863" y="398296"/>
            <a:ext cx="2028825" cy="892552"/>
          </a:xfrm>
          <a:prstGeom prst="rect">
            <a:avLst/>
          </a:prstGeom>
          <a:noFill/>
        </p:spPr>
        <p:txBody>
          <a:bodyPr wrap="square" rtlCol="0">
            <a:spAutoFit/>
          </a:bodyPr>
          <a:lstStyle/>
          <a:p>
            <a:pPr algn="ctr"/>
            <a:r>
              <a:rPr lang="en-US" sz="2600" b="1" dirty="0">
                <a:solidFill>
                  <a:schemeClr val="bg1"/>
                </a:solidFill>
              </a:rPr>
              <a:t>REGISTER NOW</a:t>
            </a:r>
          </a:p>
        </p:txBody>
      </p:sp>
    </p:spTree>
    <p:extLst>
      <p:ext uri="{BB962C8B-B14F-4D97-AF65-F5344CB8AC3E}">
        <p14:creationId xmlns:p14="http://schemas.microsoft.com/office/powerpoint/2010/main" val="2674683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99</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Ritchie</dc:creator>
  <cp:lastModifiedBy>Ann Ritchie</cp:lastModifiedBy>
  <cp:revision>3</cp:revision>
  <dcterms:created xsi:type="dcterms:W3CDTF">2021-06-30T12:09:17Z</dcterms:created>
  <dcterms:modified xsi:type="dcterms:W3CDTF">2021-06-30T12:20:01Z</dcterms:modified>
</cp:coreProperties>
</file>