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1951-7D19-4082-8553-6FE378B308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C3A9-500E-4B27-AE7D-007FF9BC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0BA5-6269-F980-795A-B260C5C23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2174C-8FFE-6695-71D9-89EFCD22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34818-B8A8-0A4B-194A-F1B1A8E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151B-70EF-22DA-EE16-E2F4052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7F0E-FA80-8FA2-1B18-C9191139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16FB-BA12-95FB-28B2-43DB1EE62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5591-B304-9B35-1AAE-9AD8B96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2F1CC-B44E-DD90-2D9A-12C4CCBE6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A26F-0F50-CF6C-AA77-570F17B8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37A23-55AD-60CD-FE0B-2ABBE91B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6B3F-60FF-2FAC-BEC6-0523192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A95EB-3A0A-B267-A48E-39A8C667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5DC7-12B2-84C8-5A7C-AEF2E8806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F6D9-4EDC-E1B2-B07D-7C7A2E3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9100-2E87-9031-B3F8-6EAB08F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0CCB-D694-491D-EEAC-06C8588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F46-064E-E313-D400-82010DEF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16906"/>
            <a:ext cx="55824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1C97-8F80-A714-D6A8-945D1240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6471-5C8D-380B-3E9D-5BFBF067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D52A-147B-505D-B11F-7D250EDD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50E6-43F8-75D3-CA15-ECCFD25C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5702-B124-CCCA-1ACB-58909746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018A9-D997-93CC-4147-CC16AE2FD1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7165"/>
            <a:ext cx="12191999" cy="6032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9845D-AE62-8AED-D9C4-0BC97FA0551F}"/>
              </a:ext>
            </a:extLst>
          </p:cNvPr>
          <p:cNvSpPr txBox="1">
            <a:spLocks/>
          </p:cNvSpPr>
          <p:nvPr userDrawn="1"/>
        </p:nvSpPr>
        <p:spPr>
          <a:xfrm>
            <a:off x="9364575" y="6404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4136EA-F9BB-4E00-8C77-B894E3B9F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A149-A7BD-FCB4-BCC5-FB3CD7B1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895A1-8EA4-018C-046C-14DA988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4611-722E-05F4-69ED-674A184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92E9-4F3D-798A-97D4-A8F6B4F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F389-CBAB-230A-BA86-C371073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713F-AB27-26E4-C7E3-3C16050F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54B8-A616-395B-0B0F-2320B42E2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7A7F-7B17-811C-63B0-E829C7750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730-7160-1F04-C900-836671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20C2-A23E-BAA1-349F-55E77E56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DEF4A-02B5-03C3-16A7-CCCB858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6C0F-DF26-D4E1-9652-04E657AE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29BB3-85A7-892C-6F37-00DD18E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64695-3525-89DA-BF96-F01E20E8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5762-63FA-ED8D-8927-0DF2CC65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4CDB-D02D-3F86-5668-F54EEF03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AB3E8-0E1C-59A9-7FF9-FE62170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911D-2A9C-DEBD-1F0C-8486E81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BE4BA-5666-4213-F2DB-9BC51FF1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8AED-7E70-4A61-CD0E-5A4E8B16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92F6-98A6-9940-AD27-38F07C0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101A-4558-7E54-683A-886DC259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E8C7-78AD-6AF2-8FA7-3AC45A7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0B5BB-734F-11FF-C777-B8F42797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B54C2-2A18-15F0-8122-F3F3C1D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105C-B0B0-9BD7-8007-4667B29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54ED-0312-06A8-2D29-EA72DC8F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C3A4-51E3-0596-3659-4F5F44C7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5952-6648-2928-F999-735FC934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4EA5F-B14D-25E2-7511-CDBC40F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A315-844E-B674-2885-A93F939F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98DCB-2B76-44D5-16FB-291C98EA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275-E248-4F64-422D-DD0CA90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36137-848D-E7D6-1425-7B6E85DD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0B6B-0BCF-75CF-6741-98FF0935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D3C38-02F4-55C6-1E4A-B363133A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4C2B-3A87-7D68-0B4F-AFC40D48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3D8C-C054-57E6-AC3D-41AD76C9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1118-4C47-54EF-23FB-D46850C3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25F9-B152-DEF0-9407-E4A53090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CA38-F0C3-A71B-FE03-AEE80FA6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24B8-DAE2-67F1-5F2D-8490A845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5481-F75A-2314-9308-A8B6167A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s.org/Govern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s.org/volunte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Committe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s.org/Committe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0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2A1347-D38E-511B-C3B7-ADC5B59A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TMS Board of Directors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641EE-E16C-0673-8626-EF37C9EC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138726"/>
            <a:ext cx="12191998" cy="5105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A169A-A68B-3105-BBC2-8BC141A04730}"/>
              </a:ext>
            </a:extLst>
          </p:cNvPr>
          <p:cNvSpPr txBox="1"/>
          <p:nvPr/>
        </p:nvSpPr>
        <p:spPr>
          <a:xfrm>
            <a:off x="7394713" y="5550311"/>
            <a:ext cx="4522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All board nominees are presented in </a:t>
            </a:r>
            <a:r>
              <a:rPr lang="en-US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JOM: The Magazine 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for approval by the TMS membership.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D5844-4540-79A9-B5AA-05987017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TMS Board of Directors Selection Process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EF949B-B582-55E3-2652-9BF2D15EF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83" y="1144422"/>
            <a:ext cx="5121518" cy="5112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4C0D39-8CDA-BE11-B178-E8FE0B451528}"/>
              </a:ext>
            </a:extLst>
          </p:cNvPr>
          <p:cNvSpPr txBox="1"/>
          <p:nvPr/>
        </p:nvSpPr>
        <p:spPr>
          <a:xfrm>
            <a:off x="99391" y="1746532"/>
            <a:ext cx="70468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Two key elements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Governance requirements imposed by the TMS Bylaws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Procedures developed by the BOD to satisfy Bylaws requirements</a:t>
            </a:r>
          </a:p>
          <a:p>
            <a:pPr>
              <a:spcBef>
                <a:spcPts val="2400"/>
              </a:spcBef>
            </a:pPr>
            <a:r>
              <a:rPr lang="en-US" b="1" dirty="0"/>
              <a:t>Bylaws Requirements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BOD is to consist of 13-15 members each serving three-year term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All Directors must be approved by the TMS membership via presentation of a slate of candidates assembled by the BOD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If membership does nothing in response to the slate, nominees are automatically elected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Alternatively, 25 members can advance a separate candidate for one of the open positions and require that an election be held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4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2E1E3-48CB-14A0-BD01-EB5DDFC0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TMS BOD Implementation Procedures</a:t>
            </a:r>
            <a:br>
              <a:rPr lang="en-US" sz="3600" dirty="0"/>
            </a:br>
            <a:r>
              <a:rPr lang="en-US" sz="3600" dirty="0"/>
              <a:t>(developed by BOD)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E2985-771B-24C2-097A-D9C3079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4" y="1536695"/>
            <a:ext cx="11507771" cy="47357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Outside of individuals in the Presidential Cycle, all BOD members must serve as chair of a technical division, or a board-level functional committee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Presidential cycle: includes the Vice President, President, and Past President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Board-Level Functional Committee Director/Chair positions:  Financial Planning Officer, Professional Development Director, Content Director, Membership Diversity &amp; Development Director, Program Director, Public and Governmental Affairs Director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slate of candidates is developed in two ways…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Each of five Technical Division Councils elects a candidate to Chair the division, and the BOD automatically adds that candidate to the slate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Board appoints TMS Nominating Committee to review incoming nomination packages that are submitted for all other Board positions</a:t>
            </a:r>
          </a:p>
          <a:p>
            <a:pPr marL="1082675" lvl="2" indent="-3365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/>
              <a:t>The </a:t>
            </a:r>
            <a:r>
              <a:rPr lang="en-US" sz="1800" dirty="0"/>
              <a:t>Nominating Committee identifies best-suited candidates and gives a recommendation to BOD</a:t>
            </a:r>
          </a:p>
          <a:p>
            <a:pPr marL="1082675" lvl="2" indent="-3365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BOD considers recommendations, then decides whether to add nominees to the slate, or make changes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21351-1697-A59B-A15C-9C7AADDD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86" y="2122229"/>
            <a:ext cx="11347349" cy="33481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are two primary paths to serving on the TMS Board of Directors: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Ascend to a Technical Division Chair</a:t>
            </a:r>
          </a:p>
          <a:p>
            <a:r>
              <a:rPr lang="en-US" sz="2800" b="1" dirty="0"/>
              <a:t>Ascend to Chair of a BOD-level Functional Committee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Learn more at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www.tms.org/Governance</a:t>
            </a:r>
            <a:r>
              <a:rPr lang="en-US" dirty="0"/>
              <a:t> .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F8CF5-5BBA-51E5-8FC7-40721B91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109865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D40E7-FEBA-4D7C-B78F-83B9638E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2" y="3011278"/>
            <a:ext cx="7304738" cy="1719852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Christina </a:t>
            </a:r>
            <a:r>
              <a:rPr lang="en-US" sz="6000" b="1" dirty="0" err="1"/>
              <a:t>Meskers</a:t>
            </a:r>
            <a:endParaRPr lang="en-US" sz="6000" b="1" dirty="0"/>
          </a:p>
          <a:p>
            <a:pPr marL="0" indent="0">
              <a:buNone/>
            </a:pPr>
            <a:r>
              <a:rPr lang="en-US" sz="4800" dirty="0"/>
              <a:t>SINTEF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48424-F2EA-5370-0B24-1750F95F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pic>
        <p:nvPicPr>
          <p:cNvPr id="5" name="Picture 4" descr="A person with short hair wearing a suit and white shirt&#10;&#10;Description automatically generated">
            <a:extLst>
              <a:ext uri="{FF2B5EF4-FFF2-40B4-BE49-F238E27FC236}">
                <a16:creationId xmlns:a16="http://schemas.microsoft.com/office/drawing/2014/main" id="{D9B3762F-0B37-34A2-14A6-4CF525B2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54" y="1143896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C4B3-B741-9DD6-CBE9-6C80D95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TMS Volunteer Ladder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4C4DB-0A01-EE56-3F50-B22C5118E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190" y="1149014"/>
            <a:ext cx="12170201" cy="5105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A9E6AB-263D-7151-2BD8-C0948B9D280E}"/>
              </a:ext>
            </a:extLst>
          </p:cNvPr>
          <p:cNvSpPr txBox="1"/>
          <p:nvPr/>
        </p:nvSpPr>
        <p:spPr>
          <a:xfrm>
            <a:off x="1898374" y="5824332"/>
            <a:ext cx="951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Includes Technical Committee Chairs and Technical Division Functional Committee Representatives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DC276-FEAE-3605-9F26-F30CAA5753AA}"/>
              </a:ext>
            </a:extLst>
          </p:cNvPr>
          <p:cNvSpPr txBox="1"/>
          <p:nvPr/>
        </p:nvSpPr>
        <p:spPr>
          <a:xfrm>
            <a:off x="10803835" y="1243423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number </a:t>
            </a:r>
            <a:br>
              <a:rPr lang="en-US" dirty="0"/>
            </a:br>
            <a:r>
              <a:rPr lang="en-US" dirty="0"/>
              <a:t>of members</a:t>
            </a:r>
          </a:p>
        </p:txBody>
      </p:sp>
    </p:spTree>
    <p:extLst>
      <p:ext uri="{BB962C8B-B14F-4D97-AF65-F5344CB8AC3E}">
        <p14:creationId xmlns:p14="http://schemas.microsoft.com/office/powerpoint/2010/main" val="55538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C6D6A-493E-E77D-7238-6A22F772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</a:rPr>
              <a:t>TMS Volunteer Organization Structure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0F882-60FE-ABF9-9B43-57372721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20188"/>
            <a:ext cx="12192000" cy="51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3C5F1-D989-2BD5-5136-A34761C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Do You Start on </a:t>
            </a:r>
            <a:br>
              <a:rPr lang="en-US" sz="3600" dirty="0"/>
            </a:br>
            <a:r>
              <a:rPr lang="en-US" sz="3600" dirty="0"/>
              <a:t>Your Pathway to Volunteer Leadership?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D7725-541E-9648-A926-E926DA42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83" y="2041446"/>
            <a:ext cx="11229325" cy="35510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Join a Technical Committee! </a:t>
            </a:r>
            <a:r>
              <a:rPr lang="en-US" sz="1600" dirty="0">
                <a:solidFill>
                  <a:srgbClr val="FF0000"/>
                </a:solidFill>
              </a:rPr>
              <a:t>[LINK TO MODULE 3-will be added later]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Contribute to a Specialty Congress/Conference </a:t>
            </a:r>
            <a:r>
              <a:rPr lang="en-US" sz="1600" dirty="0">
                <a:solidFill>
                  <a:srgbClr val="FF0000"/>
                </a:solidFill>
              </a:rPr>
              <a:t>[LINK TO MODULE 2-will be added later]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Edit/Review TMS Publications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[LINK TO MODULE 6-will be added later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Become a member of a Functional Committee </a:t>
            </a:r>
            <a:r>
              <a:rPr lang="en-US" sz="1600" dirty="0">
                <a:solidFill>
                  <a:srgbClr val="FF0000"/>
                </a:solidFill>
              </a:rPr>
              <a:t>[LINK TO MODULE 4-will be added later]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can get started at the next TMS Annual Meeting &amp; Exhibition!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Visit </a:t>
            </a:r>
            <a:r>
              <a:rPr lang="en-US" sz="2800" dirty="0">
                <a:hlinkClick r:id="rId2"/>
              </a:rPr>
              <a:t>www.tms.org/volunteer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01B4A-7234-372B-A758-A992BBF1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 Technical Committee:</a:t>
            </a:r>
          </a:p>
        </p:txBody>
      </p:sp>
      <p:pic>
        <p:nvPicPr>
          <p:cNvPr id="4" name="Picture 3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C5F31BD8-586B-F9B5-736F-C97A25C8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3895"/>
            <a:ext cx="5125165" cy="5115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8C483-24EC-3CB1-1D00-B0FD89D46612}"/>
              </a:ext>
            </a:extLst>
          </p:cNvPr>
          <p:cNvSpPr txBox="1"/>
          <p:nvPr/>
        </p:nvSpPr>
        <p:spPr>
          <a:xfrm>
            <a:off x="440871" y="1371602"/>
            <a:ext cx="6221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Your Starting Point for Involvement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76742-A56E-0EBA-842E-4C6CFCE8B108}"/>
              </a:ext>
            </a:extLst>
          </p:cNvPr>
          <p:cNvSpPr txBox="1"/>
          <p:nvPr/>
        </p:nvSpPr>
        <p:spPr>
          <a:xfrm>
            <a:off x="440871" y="2189381"/>
            <a:ext cx="64497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 Technical Divisions: 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Extraction &amp; Processing Division (EPD)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Functional Materials Division (FMD)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Light Metals Division (LMD)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Materials Processing &amp; Manufacturing Division (MPMD)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Structural Materials Division (SMD)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~35 Technical Committees: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Focused on specialty areas and topics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Some housed exclusively within a technical division; others cross divisions.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www.tms.org/Committees</a:t>
            </a:r>
            <a:r>
              <a:rPr lang="en-US" dirty="0"/>
              <a:t>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4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8A7E6-67B7-0924-A0B7-79428C5C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8C8C2-BBA3-50CF-8B0C-277AA614DE77}"/>
              </a:ext>
            </a:extLst>
          </p:cNvPr>
          <p:cNvSpPr txBox="1"/>
          <p:nvPr/>
        </p:nvSpPr>
        <p:spPr>
          <a:xfrm>
            <a:off x="440870" y="1371602"/>
            <a:ext cx="1069521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Technical committees shape TMS activities in a particular technical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E7E2B-2637-0631-D766-EE01826198D9}"/>
              </a:ext>
            </a:extLst>
          </p:cNvPr>
          <p:cNvSpPr txBox="1"/>
          <p:nvPr/>
        </p:nvSpPr>
        <p:spPr>
          <a:xfrm>
            <a:off x="432706" y="2042425"/>
            <a:ext cx="106952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What You Will Gain:</a:t>
            </a:r>
          </a:p>
          <a:p>
            <a:pPr marL="457200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Expanded network of colleagues in your interest area</a:t>
            </a:r>
          </a:p>
          <a:p>
            <a:pPr marL="457200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Knowledge of the latest advances in your field</a:t>
            </a:r>
          </a:p>
          <a:p>
            <a:pPr marL="457200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Access to new volunteer opportunities</a:t>
            </a:r>
          </a:p>
          <a:p>
            <a:pPr marL="457200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Enhanced profile as a leader and contributor to the profession</a:t>
            </a:r>
          </a:p>
          <a:p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How You Can Get Involved On a Committee: 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sz="2000" dirty="0"/>
              <a:t>Propose and/or organize symposia 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sz="2000" dirty="0"/>
              <a:t>Serve as a session chair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sz="2000" dirty="0"/>
              <a:t>Propose and/or organize a professional development course or workshop</a:t>
            </a:r>
          </a:p>
          <a:p>
            <a:pPr marL="457200" indent="-173038">
              <a:buFont typeface="Courier New" panose="02070309020205020404" pitchFamily="49" charset="0"/>
              <a:buChar char="o"/>
            </a:pPr>
            <a:r>
              <a:rPr lang="en-US" sz="2000" dirty="0"/>
              <a:t>Organize and/or contribute to </a:t>
            </a:r>
            <a:r>
              <a:rPr lang="en-US" sz="2000" i="1" dirty="0"/>
              <a:t>JOM</a:t>
            </a:r>
            <a:r>
              <a:rPr lang="en-US" sz="2000" dirty="0"/>
              <a:t> technical topics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8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A90BE1-C442-E521-DDDC-FA5150B7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/>
          <a:p>
            <a:r>
              <a:rPr lang="en-US" dirty="0"/>
              <a:t>Technical Committee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3BF35-BBE4-083B-4F4E-BD1A1FB4F0DA}"/>
              </a:ext>
            </a:extLst>
          </p:cNvPr>
          <p:cNvSpPr txBox="1"/>
          <p:nvPr/>
        </p:nvSpPr>
        <p:spPr>
          <a:xfrm>
            <a:off x="416379" y="2393491"/>
            <a:ext cx="655592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cs typeface="Arial" panose="020B0604020202020204" pitchFamily="34" charset="0"/>
              </a:rPr>
              <a:t>Then Ascend to a Leadership Position</a:t>
            </a:r>
          </a:p>
          <a:p>
            <a:pPr>
              <a:lnSpc>
                <a:spcPct val="120000"/>
              </a:lnSpc>
            </a:pPr>
            <a:endParaRPr lang="en-US" sz="32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Serve as a committee secretary, vice-chair, or chair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Then possibly ascend to a TMS technical division leadership position</a:t>
            </a:r>
          </a:p>
          <a:p>
            <a:endParaRPr lang="en-US" dirty="0"/>
          </a:p>
        </p:txBody>
      </p:sp>
      <p:pic>
        <p:nvPicPr>
          <p:cNvPr id="5" name="Picture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3DE51D2B-FAB5-2715-2FA0-7C21298A2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3895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A90BE1-C442-E521-DDDC-FA5150B7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Join a TMS Functional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DE4CB-E7A6-BB11-8AE9-CC46328D8B45}"/>
              </a:ext>
            </a:extLst>
          </p:cNvPr>
          <p:cNvSpPr txBox="1"/>
          <p:nvPr/>
        </p:nvSpPr>
        <p:spPr>
          <a:xfrm>
            <a:off x="1028699" y="1355984"/>
            <a:ext cx="493939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Open Committees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 err="1"/>
              <a:t>Bladesmithing</a:t>
            </a:r>
            <a:r>
              <a:rPr lang="en-US" sz="2200" dirty="0"/>
              <a:t> 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Diversity, Equity &amp; Inclusion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Emerging Professionals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Committees with Membership Requirements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Accreditation (ABET PEV)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AF91A-9BEB-66C5-4487-C6C0FF9EBB6E}"/>
              </a:ext>
            </a:extLst>
          </p:cNvPr>
          <p:cNvSpPr txBox="1"/>
          <p:nvPr/>
        </p:nvSpPr>
        <p:spPr>
          <a:xfrm>
            <a:off x="5934725" y="1355984"/>
            <a:ext cx="55549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Invitation-Only Committees</a:t>
            </a:r>
            <a:endParaRPr lang="en-US" sz="2200" dirty="0"/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Content Development &amp; Dissemination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Education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Financial Planning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Honors &amp; Professional Recognition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Industrial Advisory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Leadership Recruitment</a:t>
            </a:r>
          </a:p>
          <a:p>
            <a:pPr marL="285750" indent="-285750"/>
            <a:r>
              <a:rPr lang="en-US" sz="2200" dirty="0"/>
              <a:t>Materials Innovation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Membership Diversity &amp; Development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Nominating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Program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Public &amp; Government Affairs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TMS Foundation Board of Trustees</a:t>
            </a:r>
          </a:p>
          <a:p>
            <a:pPr marL="285750" indent="-285750">
              <a:lnSpc>
                <a:spcPct val="100000"/>
              </a:lnSpc>
            </a:pPr>
            <a:endParaRPr lang="en-US" sz="2200" dirty="0"/>
          </a:p>
          <a:p>
            <a:pPr marL="285750" indent="-285750">
              <a:lnSpc>
                <a:spcPct val="100000"/>
              </a:lnSpc>
            </a:pPr>
            <a:endParaRPr lang="en-US" sz="22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3C6E4-1ADB-26BB-E00F-62E055E40788}"/>
              </a:ext>
            </a:extLst>
          </p:cNvPr>
          <p:cNvSpPr txBox="1"/>
          <p:nvPr/>
        </p:nvSpPr>
        <p:spPr>
          <a:xfrm>
            <a:off x="0" y="584266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 </a:t>
            </a:r>
            <a:r>
              <a:rPr lang="en-US" dirty="0">
                <a:hlinkClick r:id="rId2"/>
              </a:rPr>
              <a:t>www.tms.org/Committees</a:t>
            </a:r>
            <a:r>
              <a:rPr lang="en-US" dirty="0"/>
              <a:t> for more information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123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Raleway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706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Raleway SemiBold</vt:lpstr>
      <vt:lpstr>Wingdings</vt:lpstr>
      <vt:lpstr>Office Theme</vt:lpstr>
      <vt:lpstr>PowerPoint Presentation</vt:lpstr>
      <vt:lpstr>Presented by</vt:lpstr>
      <vt:lpstr>TMS Volunteer Ladder</vt:lpstr>
      <vt:lpstr>TMS Volunteer Organization Structure</vt:lpstr>
      <vt:lpstr>Where Do You Start on  Your Pathway to Volunteer Leadership?</vt:lpstr>
      <vt:lpstr>Join a Technical Committee:</vt:lpstr>
      <vt:lpstr>Technical Committee Opportunities</vt:lpstr>
      <vt:lpstr>Technical Committee Opportunities</vt:lpstr>
      <vt:lpstr>Join a TMS Functional Committee</vt:lpstr>
      <vt:lpstr>2023 TMS Board of Directors</vt:lpstr>
      <vt:lpstr>TMS Board of Directors Selection Process</vt:lpstr>
      <vt:lpstr>TMS BOD Implementation Procedures (developed by BOD)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Rasel</dc:creator>
  <cp:lastModifiedBy>David Rasel</cp:lastModifiedBy>
  <cp:revision>10</cp:revision>
  <dcterms:created xsi:type="dcterms:W3CDTF">2023-10-30T17:55:14Z</dcterms:created>
  <dcterms:modified xsi:type="dcterms:W3CDTF">2024-06-19T19:09:50Z</dcterms:modified>
</cp:coreProperties>
</file>