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7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9DAAB-B923-4F83-9625-F3F9F2BB110A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8B103-59B8-41A1-A864-0EE12E78B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5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E2CE6-FE61-49F8-86C5-9A7FC73F63AA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9D0EE-47C0-423C-8E3F-DEB530DB5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5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8967-C32A-4572-A9F2-4CD65043AF75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60701-FD67-42BF-B60A-872BAD3EC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0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7932B-B523-46F5-B502-5096E19903B3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C48A-AC8B-4C0B-9BC7-5B2933B55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4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81CED-B4C4-4222-A4D6-00147B95B1F2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4C09-9829-4CEE-99D9-5B3E677B8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0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63AE7-E46F-42A2-900A-415894D59079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1313-039A-4AB5-BC87-7B0049305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6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97669-0D18-413C-B3E9-FFC12D320201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30C9A-D525-4681-AA3D-EC98C71C6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6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DC9FC-5A2C-45EA-AC88-FDF656D3CBB1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E823-2C2A-4C01-8A57-A548CABF1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3A1E-6218-48DA-BC05-FFCB8756AB06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1015A-F071-4526-BFD0-6759ADD1A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F9407-9421-42B1-8C9D-4B9D6960A144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D729-78DD-4246-86BB-02A24FE8E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3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67EBB-F92F-4355-89A8-99433214669A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D090-1CF6-4BBB-9DFB-DF553B5BF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54BA65-5CBA-473F-A058-E0A7F14C1D3A}" type="datetimeFigureOut">
              <a:rPr lang="en-US"/>
              <a:pPr>
                <a:defRPr/>
              </a:pPr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24A2B-C190-438A-B467-5F5CDE8D3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8" y="137049"/>
            <a:ext cx="9006705" cy="6583901"/>
          </a:xfrm>
          <a:prstGeom prst="rect">
            <a:avLst/>
          </a:prstGeom>
        </p:spPr>
      </p:pic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304800" y="411162"/>
            <a:ext cx="6705600" cy="1112838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000" b="1" i="1" dirty="0" smtClean="0">
                <a:latin typeface="Helvetica" pitchFamily="34" charset="0"/>
                <a:cs typeface="Helvetica" pitchFamily="34" charset="0"/>
              </a:rPr>
              <a:t>Integrated Computational Materials Engineering: Implementing ICME in the Aerospace, Automotive, </a:t>
            </a:r>
            <a:br>
              <a:rPr lang="en-US" sz="2000" b="1" i="1" dirty="0" smtClean="0">
                <a:latin typeface="Helvetica" pitchFamily="34" charset="0"/>
                <a:cs typeface="Helvetica" pitchFamily="34" charset="0"/>
              </a:rPr>
            </a:br>
            <a:r>
              <a:rPr lang="en-US" sz="2000" b="1" i="1" dirty="0" smtClean="0">
                <a:latin typeface="Helvetica" pitchFamily="34" charset="0"/>
                <a:cs typeface="Helvetica" pitchFamily="34" charset="0"/>
              </a:rPr>
              <a:t>and Maritime Industries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236" y="1676400"/>
            <a:ext cx="6821463" cy="1278686"/>
          </a:xfrm>
          <a:ln>
            <a:noFill/>
          </a:ln>
          <a:effectLst/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Helvetica" pitchFamily="34" charset="0"/>
                <a:cs typeface="Helvetica" pitchFamily="34" charset="0"/>
              </a:rPr>
              <a:t>An Important New </a:t>
            </a:r>
            <a:r>
              <a:rPr lang="en-US" sz="1600" b="1" dirty="0">
                <a:latin typeface="Helvetica" pitchFamily="34" charset="0"/>
                <a:cs typeface="Helvetica" pitchFamily="34" charset="0"/>
              </a:rPr>
              <a:t>TMS-led ICME Implementation </a:t>
            </a:r>
            <a:r>
              <a:rPr lang="en-US" sz="1600" b="1" dirty="0" smtClean="0">
                <a:latin typeface="Helvetica" pitchFamily="34" charset="0"/>
                <a:cs typeface="Helvetica" pitchFamily="34" charset="0"/>
              </a:rPr>
              <a:t>Study/Report</a:t>
            </a:r>
          </a:p>
          <a:p>
            <a:pPr marL="177800" indent="-1762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Sponsored by the U.S. Department of Defense (ONR, AFRL), the U.S. Department of Energy, and the U.S. National Science Foundation</a:t>
            </a:r>
          </a:p>
          <a:p>
            <a:pPr marL="177800" indent="-1762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Available for free download at: </a:t>
            </a:r>
            <a:r>
              <a:rPr lang="en-US" sz="1400" b="1" dirty="0" smtClean="0">
                <a:solidFill>
                  <a:srgbClr val="002060"/>
                </a:solidFill>
                <a:latin typeface="Helvetica" pitchFamily="34" charset="0"/>
                <a:cs typeface="Helvetica" pitchFamily="34" charset="0"/>
              </a:rPr>
              <a:t>www.tms.org/ICMEStudy</a:t>
            </a:r>
            <a:endParaRPr lang="en-US" sz="1900" b="1" dirty="0" smtClean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4400" y="3116263"/>
            <a:ext cx="4191000" cy="3360737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Helvetica" pitchFamily="34" charset="0"/>
                <a:cs typeface="Helvetica" pitchFamily="34" charset="0"/>
              </a:rPr>
              <a:t>Some Highlights of the Report:</a:t>
            </a:r>
          </a:p>
          <a:p>
            <a:pPr marL="171450" indent="-1714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Detailed ICME </a:t>
            </a:r>
            <a:r>
              <a:rPr lang="en-US" sz="1400" b="1" i="1" dirty="0">
                <a:solidFill>
                  <a:srgbClr val="002060"/>
                </a:solidFill>
                <a:latin typeface="Helvetica" pitchFamily="34" charset="0"/>
                <a:cs typeface="Helvetica" pitchFamily="34" charset="0"/>
              </a:rPr>
              <a:t>frameworks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 for accelerating  product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&amp;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 manufacturing development</a:t>
            </a:r>
          </a:p>
          <a:p>
            <a:pPr marL="171450" indent="-1714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Fundamental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building blocks 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&amp; personnel required to employ ICME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to accelerate product development programs</a:t>
            </a:r>
          </a:p>
          <a:p>
            <a:pPr marL="171450" indent="-1714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In-depth recommendations on how to make the ICME business case for various stakeholders in industry, academia, and government</a:t>
            </a:r>
          </a:p>
          <a:p>
            <a:pPr marL="171450" indent="-1714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Recommendations of more than 50 specific project/product opportunities for near term ICME implementation</a:t>
            </a:r>
          </a:p>
          <a:p>
            <a:pPr marL="171450" indent="-171450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Further resources: Table of ICME computational tools (and on-line access), additional reading….</a:t>
            </a:r>
          </a:p>
        </p:txBody>
      </p:sp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3200400"/>
            <a:ext cx="3913163" cy="2714703"/>
          </a:xfrm>
          <a:prstGeom prst="rect">
            <a:avLst/>
          </a:prstGeom>
          <a:ln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056" name="TextBox 1"/>
          <p:cNvSpPr txBox="1">
            <a:spLocks noChangeArrowheads="1"/>
          </p:cNvSpPr>
          <p:nvPr/>
        </p:nvSpPr>
        <p:spPr bwMode="auto">
          <a:xfrm>
            <a:off x="533399" y="6128394"/>
            <a:ext cx="3913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n-US" b="1" dirty="0">
                <a:latin typeface="Helvetica" pitchFamily="34" charset="0"/>
                <a:cs typeface="Helvetica" pitchFamily="34" charset="0"/>
              </a:rPr>
              <a:t>A Sample Framework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8600"/>
            <a:ext cx="1600200" cy="2726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135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Integrated Computational Materials Engineering: Implementing ICME in the Aerospace, Automotive,  and Maritime Industries</vt:lpstr>
    </vt:vector>
  </TitlesOfParts>
  <Company>TMS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Howe</dc:creator>
  <cp:lastModifiedBy>Bob Demmler</cp:lastModifiedBy>
  <cp:revision>18</cp:revision>
  <dcterms:created xsi:type="dcterms:W3CDTF">2013-07-22T19:28:54Z</dcterms:created>
  <dcterms:modified xsi:type="dcterms:W3CDTF">2013-07-23T15:49:34Z</dcterms:modified>
</cp:coreProperties>
</file>